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3.svg" ContentType="image/svg+xml"/>
  <Override PartName="/ppt/media/image5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9"/>
  </p:handoutMasterIdLst>
  <p:sldIdLst>
    <p:sldId id="2442" r:id="rId4"/>
    <p:sldId id="2457" r:id="rId6"/>
    <p:sldId id="257" r:id="rId7"/>
    <p:sldId id="2459" r:id="rId8"/>
    <p:sldId id="260" r:id="rId9"/>
    <p:sldId id="2460" r:id="rId10"/>
    <p:sldId id="258" r:id="rId11"/>
    <p:sldId id="2461" r:id="rId12"/>
    <p:sldId id="266" r:id="rId13"/>
    <p:sldId id="2481" r:id="rId14"/>
    <p:sldId id="2462" r:id="rId15"/>
    <p:sldId id="2463" r:id="rId16"/>
    <p:sldId id="268" r:id="rId17"/>
    <p:sldId id="2464" r:id="rId18"/>
    <p:sldId id="2465" r:id="rId19"/>
    <p:sldId id="2466" r:id="rId20"/>
    <p:sldId id="2467" r:id="rId21"/>
    <p:sldId id="2468" r:id="rId22"/>
    <p:sldId id="2486" r:id="rId23"/>
    <p:sldId id="2469" r:id="rId24"/>
    <p:sldId id="2470" r:id="rId25"/>
    <p:sldId id="2484" r:id="rId26"/>
    <p:sldId id="2482" r:id="rId27"/>
    <p:sldId id="2483" r:id="rId28"/>
    <p:sldId id="2455" r:id="rId29"/>
    <p:sldId id="2472" r:id="rId30"/>
    <p:sldId id="2473" r:id="rId31"/>
    <p:sldId id="2474" r:id="rId32"/>
    <p:sldId id="2475" r:id="rId33"/>
    <p:sldId id="2476" r:id="rId34"/>
    <p:sldId id="2477" r:id="rId35"/>
    <p:sldId id="2478" r:id="rId36"/>
    <p:sldId id="2456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8F8F8"/>
    <a:srgbClr val="EAEAEA"/>
    <a:srgbClr val="0099CC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84" autoAdjust="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customXml" Target="../customXml/item3.xml"/><Relationship Id="rId44" Type="http://schemas.openxmlformats.org/officeDocument/2006/relationships/customXml" Target="../customXml/item2.xml"/><Relationship Id="rId43" Type="http://schemas.openxmlformats.org/officeDocument/2006/relationships/customXml" Target="../customXml/item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To change the  image on this slide, select the picture and delete it. Then click the Pictures icon in the placeholder to insert your own image.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0C251-82B7-4253-A774-38D73C276BC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3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A7E5C6-832F-4C6E-8831-D9C3ED09424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1943113"/>
            <a:ext cx="10334625" cy="955560"/>
          </a:xfrm>
        </p:spPr>
        <p:txBody>
          <a:bodyPr anchor="ctr">
            <a:normAutofit/>
          </a:bodyPr>
          <a:lstStyle>
            <a:lvl1pPr algn="ctr">
              <a:defRPr sz="3200" b="1" cap="small" baseline="0">
                <a:solidFill>
                  <a:srgbClr val="0070C0"/>
                </a:solidFill>
                <a:latin typeface="Posterama (Headings)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9725"/>
            <a:ext cx="12192000" cy="4316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rgbClr val="002060"/>
                </a:solidFill>
                <a:latin typeface="Posterama (Headings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1993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47" y="108918"/>
            <a:ext cx="861977" cy="1012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457573" y="4996941"/>
            <a:ext cx="5267325" cy="384048"/>
          </a:xfrm>
        </p:spPr>
        <p:txBody>
          <a:bodyPr/>
          <a:lstStyle>
            <a:lvl1pPr marL="0" indent="0" algn="ctr">
              <a:buNone/>
              <a:defRPr baseline="0">
                <a:latin typeface="Posterama (Headings)"/>
              </a:defRPr>
            </a:lvl1pPr>
          </a:lstStyle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Presenter</a:t>
            </a:r>
            <a:endParaRPr lang="en-US" sz="1400" dirty="0">
              <a:solidFill>
                <a:srgbClr val="17868E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457574" y="3440170"/>
            <a:ext cx="5267325" cy="136222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aseline="0">
                <a:solidFill>
                  <a:srgbClr val="002060"/>
                </a:solidFill>
                <a:latin typeface="Posterama (Headings)"/>
              </a:defRPr>
            </a:lvl1pPr>
          </a:lstStyle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Student Information</a:t>
            </a:r>
            <a:endParaRPr lang="en-US" sz="1400" dirty="0">
              <a:solidFill>
                <a:srgbClr val="17868E"/>
              </a:solidFill>
              <a:latin typeface="Posterama (Headings)"/>
            </a:endParaRPr>
          </a:p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Name</a:t>
            </a:r>
            <a:endParaRPr lang="en-US" sz="1400" dirty="0">
              <a:solidFill>
                <a:srgbClr val="17868E"/>
              </a:solidFill>
              <a:latin typeface="Posterama (Headings)"/>
            </a:endParaRPr>
          </a:p>
          <a:p>
            <a:endParaRPr lang="en-US" sz="1400" dirty="0">
              <a:solidFill>
                <a:srgbClr val="17868E"/>
              </a:solidFill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4652212" y="4905907"/>
            <a:ext cx="324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ate Placeholder 4"/>
          <p:cNvSpPr txBox="1"/>
          <p:nvPr userDrawn="1"/>
        </p:nvSpPr>
        <p:spPr>
          <a:xfrm>
            <a:off x="8895591" y="6369050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Date of Presentation</a:t>
            </a:r>
            <a:endParaRPr lang="en-US" sz="1400" b="1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0" y="123825"/>
            <a:ext cx="12182475" cy="107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cap="all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PMSCS Program</a:t>
            </a:r>
            <a:endParaRPr lang="en-US" b="1" cap="all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Department of Computer Science and Engineering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Jahangirnagar University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" y="6372225"/>
            <a:ext cx="929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/>
              <a:t>in partial fulfilment of the degree of MSc. in Computer Science under PMSCS Program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3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A7E5C6-832F-4C6E-8831-D9C3ED09424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36526"/>
            <a:ext cx="10515600" cy="69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2190"/>
            <a:ext cx="11030680" cy="5194773"/>
          </a:xfrm>
        </p:spPr>
        <p:txBody>
          <a:bodyPr>
            <a:normAutofit/>
          </a:bodyPr>
          <a:lstStyle>
            <a:lvl1pPr>
              <a:defRPr sz="2400">
                <a:latin typeface="Aptos Serif" panose="02020604070405020304" pitchFamily="18" charset="0"/>
                <a:cs typeface="Aptos Serif" panose="02020604070405020304" pitchFamily="18" charset="0"/>
              </a:defRPr>
            </a:lvl1pPr>
            <a:lvl2pPr>
              <a:defRPr sz="2000">
                <a:latin typeface="Aptos Serif" panose="02020604070405020304" pitchFamily="18" charset="0"/>
                <a:cs typeface="Aptos Serif" panose="02020604070405020304" pitchFamily="18" charset="0"/>
              </a:defRPr>
            </a:lvl2pPr>
            <a:lvl3pPr>
              <a:defRPr sz="1800">
                <a:latin typeface="Aptos Serif" panose="02020604070405020304" pitchFamily="18" charset="0"/>
                <a:cs typeface="Aptos Serif" panose="02020604070405020304" pitchFamily="18" charset="0"/>
              </a:defRPr>
            </a:lvl3pPr>
            <a:lvl4pPr>
              <a:defRPr sz="1600">
                <a:latin typeface="Aptos Serif" panose="02020604070405020304" pitchFamily="18" charset="0"/>
                <a:cs typeface="Aptos Serif" panose="02020604070405020304" pitchFamily="18" charset="0"/>
              </a:defRPr>
            </a:lvl4pPr>
            <a:lvl5pPr>
              <a:defRPr sz="1600">
                <a:latin typeface="Aptos Serif" panose="02020604070405020304" pitchFamily="18" charset="0"/>
                <a:cs typeface="Aptos Serif" panose="0202060407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15" name="Date Placeholder 3"/>
          <p:cNvSpPr txBox="1"/>
          <p:nvPr userDrawn="1"/>
        </p:nvSpPr>
        <p:spPr>
          <a:xfrm>
            <a:off x="9420225" y="6356350"/>
            <a:ext cx="19335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C27073-6E0D-43E1-B766-74E0896E2F7D}" type="datetimeFigureOut">
              <a:rPr lang="en-US" smtClean="0"/>
            </a:fld>
            <a:endParaRPr lang="en-US"/>
          </a:p>
        </p:txBody>
      </p:sp>
      <p:pic>
        <p:nvPicPr>
          <p:cNvPr id="6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21" y="108659"/>
            <a:ext cx="539727" cy="634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>
            <a:off x="0" y="862514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3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7C16BF-8BDA-4FFA-84BE-A0BA59F7E4C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/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4" name="Shape 61"/>
          <p:cNvSpPr/>
          <p:nvPr userDrawn="1"/>
        </p:nvSpPr>
        <p:spPr>
          <a:xfrm>
            <a:off x="9356458" y="6366765"/>
            <a:ext cx="38537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cxnSp>
          <p:nvCxnSpPr>
            <p:cNvPr id="4" name="Straight Connector 3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 userDrawn="1"/>
        </p:nvCxnSpPr>
        <p:spPr>
          <a:xfrm>
            <a:off x="6096000" y="2035175"/>
            <a:ext cx="0" cy="315595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136526"/>
            <a:ext cx="10515600" cy="699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2190"/>
            <a:ext cx="11030680" cy="5194773"/>
          </a:xfrm>
        </p:spPr>
        <p:txBody>
          <a:bodyPr>
            <a:normAutofit/>
          </a:bodyPr>
          <a:lstStyle>
            <a:lvl1pPr>
              <a:defRPr sz="2400">
                <a:latin typeface="Aptos Serif" panose="02020604070405020304" pitchFamily="18" charset="0"/>
                <a:cs typeface="Aptos Serif" panose="02020604070405020304" pitchFamily="18" charset="0"/>
              </a:defRPr>
            </a:lvl1pPr>
            <a:lvl2pPr>
              <a:defRPr sz="2000">
                <a:latin typeface="Aptos Serif" panose="02020604070405020304" pitchFamily="18" charset="0"/>
                <a:cs typeface="Aptos Serif" panose="02020604070405020304" pitchFamily="18" charset="0"/>
              </a:defRPr>
            </a:lvl2pPr>
            <a:lvl3pPr>
              <a:defRPr sz="1800">
                <a:latin typeface="Aptos Serif" panose="02020604070405020304" pitchFamily="18" charset="0"/>
                <a:cs typeface="Aptos Serif" panose="02020604070405020304" pitchFamily="18" charset="0"/>
              </a:defRPr>
            </a:lvl3pPr>
            <a:lvl4pPr>
              <a:defRPr sz="1600">
                <a:latin typeface="Aptos Serif" panose="02020604070405020304" pitchFamily="18" charset="0"/>
                <a:cs typeface="Aptos Serif" panose="02020604070405020304" pitchFamily="18" charset="0"/>
              </a:defRPr>
            </a:lvl4pPr>
            <a:lvl5pPr>
              <a:defRPr sz="1600">
                <a:latin typeface="Aptos Serif" panose="02020604070405020304" pitchFamily="18" charset="0"/>
                <a:cs typeface="Aptos Serif" panose="0202060407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15" name="Date Placeholder 3"/>
          <p:cNvSpPr txBox="1"/>
          <p:nvPr userDrawn="1"/>
        </p:nvSpPr>
        <p:spPr>
          <a:xfrm>
            <a:off x="9420225" y="6356350"/>
            <a:ext cx="19335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C27073-6E0D-43E1-B766-74E0896E2F7D}" type="datetimeFigureOut">
              <a:rPr lang="en-US" smtClean="0"/>
            </a:fld>
            <a:endParaRPr lang="en-US"/>
          </a:p>
        </p:txBody>
      </p:sp>
      <p:pic>
        <p:nvPicPr>
          <p:cNvPr id="6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21" y="108659"/>
            <a:ext cx="539727" cy="634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>
            <a:off x="0" y="862514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hape 61"/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1943113"/>
            <a:ext cx="10334625" cy="955560"/>
          </a:xfrm>
        </p:spPr>
        <p:txBody>
          <a:bodyPr anchor="ctr">
            <a:normAutofit/>
          </a:bodyPr>
          <a:lstStyle>
            <a:lvl1pPr algn="ctr">
              <a:defRPr sz="3200" b="1" cap="small" baseline="0">
                <a:solidFill>
                  <a:srgbClr val="0070C0"/>
                </a:solidFill>
                <a:latin typeface="Posterama (Headings)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9725"/>
            <a:ext cx="12192000" cy="43169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rgbClr val="002060"/>
                </a:solidFill>
                <a:latin typeface="Posterama (Headings)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1993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47" y="108918"/>
            <a:ext cx="861977" cy="1012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457573" y="4996941"/>
            <a:ext cx="5267325" cy="384048"/>
          </a:xfrm>
        </p:spPr>
        <p:txBody>
          <a:bodyPr/>
          <a:lstStyle>
            <a:lvl1pPr marL="0" indent="0" algn="ctr">
              <a:buNone/>
              <a:defRPr baseline="0">
                <a:latin typeface="Posterama (Headings)"/>
              </a:defRPr>
            </a:lvl1pPr>
          </a:lstStyle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Presenter</a:t>
            </a:r>
            <a:endParaRPr lang="en-US" sz="1400" dirty="0">
              <a:solidFill>
                <a:srgbClr val="17868E"/>
              </a:solidFill>
            </a:endParaRPr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457574" y="3440170"/>
            <a:ext cx="5267325" cy="136222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aseline="0">
                <a:solidFill>
                  <a:srgbClr val="002060"/>
                </a:solidFill>
                <a:latin typeface="Posterama (Headings)"/>
              </a:defRPr>
            </a:lvl1pPr>
          </a:lstStyle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Student Information</a:t>
            </a:r>
            <a:endParaRPr lang="en-US" sz="1400" dirty="0">
              <a:solidFill>
                <a:srgbClr val="17868E"/>
              </a:solidFill>
              <a:latin typeface="Posterama (Headings)"/>
            </a:endParaRPr>
          </a:p>
          <a:p>
            <a:r>
              <a:rPr lang="en-US" sz="1400" dirty="0">
                <a:solidFill>
                  <a:srgbClr val="17868E"/>
                </a:solidFill>
                <a:latin typeface="Posterama (Headings)"/>
              </a:rPr>
              <a:t>Name</a:t>
            </a:r>
            <a:endParaRPr lang="en-US" sz="1400" dirty="0">
              <a:solidFill>
                <a:srgbClr val="17868E"/>
              </a:solidFill>
              <a:latin typeface="Posterama (Headings)"/>
            </a:endParaRPr>
          </a:p>
          <a:p>
            <a:endParaRPr lang="en-US" sz="1400" dirty="0">
              <a:solidFill>
                <a:srgbClr val="17868E"/>
              </a:solidFill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4652212" y="4905907"/>
            <a:ext cx="324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ate Placeholder 4"/>
          <p:cNvSpPr txBox="1"/>
          <p:nvPr userDrawn="1"/>
        </p:nvSpPr>
        <p:spPr>
          <a:xfrm>
            <a:off x="8895591" y="6369050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Date of Presentation</a:t>
            </a:r>
            <a:endParaRPr lang="en-US" sz="1400" b="1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0" y="123825"/>
            <a:ext cx="12182475" cy="107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cap="all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PMSCS Program</a:t>
            </a:r>
            <a:endParaRPr lang="en-US" b="1" cap="all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Department of Computer Science and Engineering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Serif" panose="02020604070405020304" pitchFamily="18" charset="0"/>
                <a:cs typeface="Aptos Serif" panose="02020604070405020304" pitchFamily="18" charset="0"/>
              </a:rPr>
              <a:t>Jahangirnagar University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1" y="6372225"/>
            <a:ext cx="9296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dirty="0"/>
              <a:t>in partial fulfilment of the degree of MSc. in Computer Science under PMSCS Program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9000" contrast="3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7C16BF-8BDA-4FFA-84BE-A0BA59F7E4C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/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rgbClr val="0099CC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4" name="Shape 61"/>
          <p:cNvSpPr/>
          <p:nvPr userDrawn="1"/>
        </p:nvSpPr>
        <p:spPr>
          <a:xfrm>
            <a:off x="9356458" y="6366765"/>
            <a:ext cx="38537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6" name="Content Placeholder 3"/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162050"/>
            <a:ext cx="12192000" cy="63125"/>
            <a:chOff x="507492" y="1501519"/>
            <a:chExt cx="8129016" cy="631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cxnSp>
          <p:nvCxnSpPr>
            <p:cNvPr id="4" name="Straight Connector 3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 userDrawn="1"/>
        </p:nvCxnSpPr>
        <p:spPr>
          <a:xfrm>
            <a:off x="6096000" y="2035175"/>
            <a:ext cx="0" cy="3155950"/>
          </a:xfrm>
          <a:prstGeom prst="line">
            <a:avLst/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Shape 61"/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microsoft.com/office/2007/relationships/hdphoto" Target="../media/image7.wdp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microsoft.com/office/2007/relationships/hdphoto" Target="../media/image7.wdp"/><Relationship Id="rId12" Type="http://schemas.openxmlformats.org/officeDocument/2006/relationships/image" Target="../media/image6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4518"/>
            <a:ext cx="10515600" cy="776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9676"/>
            <a:ext cx="10515600" cy="496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324975" y="6344444"/>
            <a:ext cx="1895475" cy="365125"/>
          </a:xfrm>
          <a:prstGeom prst="rect">
            <a:avLst/>
          </a:prstGeom>
        </p:spPr>
        <p:txBody>
          <a:bodyPr/>
          <a:lstStyle/>
          <a:p>
            <a:fld id="{407C1156-1204-47DF-AC11-A29F5F52909B}" type="datetime1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296819"/>
            <a:ext cx="12192000" cy="0"/>
          </a:xfrm>
          <a:prstGeom prst="line">
            <a:avLst/>
          </a:prstGeom>
          <a:ln w="19050" cap="flat" cmpd="sng" algn="ctr">
            <a:solidFill>
              <a:srgbClr val="00009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972" y="281834"/>
            <a:ext cx="750902" cy="882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small" baseline="0">
          <a:solidFill>
            <a:srgbClr val="0070C0"/>
          </a:solidFill>
          <a:latin typeface="Aptos SemiBold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/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Diffused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375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4518"/>
            <a:ext cx="10515600" cy="776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9676"/>
            <a:ext cx="10515600" cy="4967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 Novel Forensic Framework for Camera Network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324975" y="6344444"/>
            <a:ext cx="1895475" cy="365125"/>
          </a:xfrm>
          <a:prstGeom prst="rect">
            <a:avLst/>
          </a:prstGeom>
        </p:spPr>
        <p:txBody>
          <a:bodyPr/>
          <a:lstStyle/>
          <a:p>
            <a:fld id="{407C1156-1204-47DF-AC11-A29F5F52909B}" type="datetime1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296819"/>
            <a:ext cx="12192000" cy="0"/>
          </a:xfrm>
          <a:prstGeom prst="line">
            <a:avLst/>
          </a:prstGeom>
          <a:ln w="19050" cap="flat" cmpd="sng" algn="ctr">
            <a:solidFill>
              <a:srgbClr val="00009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Jahangirnagar University in Bangladesh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972" y="281834"/>
            <a:ext cx="750902" cy="882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small" baseline="0">
          <a:solidFill>
            <a:srgbClr val="0070C0"/>
          </a:solidFill>
          <a:latin typeface="Aptos SemiBold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sv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6" Type="http://schemas.openxmlformats.org/officeDocument/2006/relationships/slideLayout" Target="../slideLayouts/slideLayout13.xml"/><Relationship Id="rId15" Type="http://schemas.openxmlformats.org/officeDocument/2006/relationships/image" Target="../media/image60.png"/><Relationship Id="rId14" Type="http://schemas.openxmlformats.org/officeDocument/2006/relationships/image" Target="../media/image59.jpeg"/><Relationship Id="rId13" Type="http://schemas.openxmlformats.org/officeDocument/2006/relationships/image" Target="../media/image58.png"/><Relationship Id="rId12" Type="http://schemas.openxmlformats.org/officeDocument/2006/relationships/image" Target="../media/image57.svg"/><Relationship Id="rId11" Type="http://schemas.openxmlformats.org/officeDocument/2006/relationships/image" Target="../media/image56.png"/><Relationship Id="rId10" Type="http://schemas.openxmlformats.org/officeDocument/2006/relationships/image" Target="../media/image55.jpeg"/><Relationship Id="rId1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image" Target="../media/image11.jpeg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image" Target="../media/image11.jpe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1668793"/>
            <a:ext cx="10334625" cy="955560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ym typeface="+mn-ea"/>
              </a:rPr>
              <a:t>Development of a Cloud-Based System to Facilitate Software Project Tracking and Collaboration</a:t>
            </a:r>
            <a:endParaRPr lang="en-US" sz="2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1236990"/>
            <a:ext cx="12192000" cy="431690"/>
          </a:xfrm>
        </p:spPr>
        <p:txBody>
          <a:bodyPr>
            <a:normAutofit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Research Project Final Defense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57500" lnSpcReduction="20000"/>
          </a:bodyPr>
          <a:lstStyle/>
          <a:p>
            <a:r>
              <a:rPr lang="en-US" dirty="0">
                <a:solidFill>
                  <a:srgbClr val="000099"/>
                </a:solidFill>
              </a:rPr>
              <a:t>Presenter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462655" y="3881120"/>
            <a:ext cx="5267325" cy="10585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/>
                </a:solidFill>
                <a:latin typeface="Aptos Serif" panose="02020604070405020304" pitchFamily="18" charset="0"/>
                <a:cs typeface="Aptos Serif" panose="02020604070405020304" pitchFamily="18" charset="0"/>
                <a:sym typeface="+mn-ea"/>
              </a:rPr>
              <a:t>Student ID: CSE 202401053</a:t>
            </a:r>
            <a:endParaRPr lang="en-US" sz="1600" dirty="0">
              <a:solidFill>
                <a:schemeClr val="tx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/>
                </a:solidFill>
                <a:latin typeface="Aptos Serif" panose="02020604070405020304" pitchFamily="18" charset="0"/>
                <a:cs typeface="Aptos Serif" panose="02020604070405020304" pitchFamily="18" charset="0"/>
                <a:sym typeface="+mn-ea"/>
              </a:rPr>
              <a:t>Name: Aulad Hossen</a:t>
            </a:r>
            <a:endParaRPr lang="en-US" sz="1600" dirty="0">
              <a:solidFill>
                <a:schemeClr val="tx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1"/>
                </a:solidFill>
                <a:latin typeface="Aptos Serif" panose="02020604070405020304" pitchFamily="18" charset="0"/>
                <a:cs typeface="Aptos Serif" panose="02020604070405020304" pitchFamily="18" charset="0"/>
                <a:sym typeface="+mn-ea"/>
              </a:rPr>
              <a:t>Intake: Spring 2024</a:t>
            </a:r>
            <a:endParaRPr lang="en-US" sz="1600" dirty="0">
              <a:solidFill>
                <a:schemeClr val="tx1"/>
              </a:solidFill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10633075" y="6373813"/>
            <a:ext cx="1558925" cy="365125"/>
          </a:xfrm>
        </p:spPr>
        <p:txBody>
          <a:bodyPr/>
          <a:lstStyle/>
          <a:p>
            <a:fld id="{96F58D19-1B42-40C1-85D9-BA8FF9800EBC}" type="datetime1">
              <a:rPr lang="en-US" smtClean="0"/>
            </a:fld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1"/>
          <a:srcRect l="4960" t="1104" r="19045"/>
          <a:stretch>
            <a:fillRect/>
          </a:stretch>
        </p:blipFill>
        <p:spPr>
          <a:xfrm>
            <a:off x="4667885" y="2572385"/>
            <a:ext cx="2860675" cy="125158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0" y="3226435"/>
            <a:ext cx="1767840" cy="75819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Swimlane Diagram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pic>
        <p:nvPicPr>
          <p:cNvPr id="4" name="Content Placeholder 3" descr="swimlane diagram"/>
          <p:cNvPicPr>
            <a:picLocks noChangeAspect="1"/>
          </p:cNvPicPr>
          <p:nvPr>
            <p:ph idx="1"/>
          </p:nvPr>
        </p:nvPicPr>
        <p:blipFill>
          <a:blip r:embed="rId1"/>
          <a:srcRect r="748" b="14485"/>
          <a:stretch>
            <a:fillRect/>
          </a:stretch>
        </p:blipFill>
        <p:spPr>
          <a:xfrm>
            <a:off x="1729740" y="1414780"/>
            <a:ext cx="10389870" cy="4393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0" y="3368675"/>
            <a:ext cx="1785620" cy="53975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ER Diagram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pic>
        <p:nvPicPr>
          <p:cNvPr id="9" name="Content Placeholder 8" descr="ER Diagram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5980" y="985520"/>
            <a:ext cx="5399405" cy="5371465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0" y="3235960"/>
            <a:ext cx="2324735" cy="694055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Use Case Diagram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pic>
        <p:nvPicPr>
          <p:cNvPr id="7" name="Picture 6" descr="Use case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875" y="836295"/>
            <a:ext cx="7157720" cy="543052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7" name="Picture 6" descr="admin dashboard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1524635"/>
            <a:ext cx="9313545" cy="3992245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0" y="3105785"/>
            <a:ext cx="2187575" cy="64643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Admin Dashboard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7" name="Picture 6" descr="C:\Users\AR GADGET\OneDrive\Desktop\Project Diagrams\Images\User Interface\User Dashboard.JPGUser Dashboard"/>
          <p:cNvPicPr>
            <a:picLocks noChangeAspect="1"/>
          </p:cNvPicPr>
          <p:nvPr/>
        </p:nvPicPr>
        <p:blipFill>
          <a:blip r:embed="rId1"/>
          <a:srcRect t="609" b="609"/>
          <a:stretch>
            <a:fillRect/>
          </a:stretch>
        </p:blipFill>
        <p:spPr>
          <a:xfrm>
            <a:off x="2375535" y="1509395"/>
            <a:ext cx="9493250" cy="4069080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0" y="3013710"/>
            <a:ext cx="1997075" cy="69215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User Dashboard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7" name="Picture 6" descr="C:\Users\AR GADGET\OneDrive\Desktop\Project Diagrams\Images\User Interface\Access Control UI.JPGAccess Control UI"/>
          <p:cNvPicPr>
            <a:picLocks noChangeAspect="1"/>
          </p:cNvPicPr>
          <p:nvPr/>
        </p:nvPicPr>
        <p:blipFill>
          <a:blip r:embed="rId1"/>
          <a:srcRect t="706" b="706"/>
          <a:stretch>
            <a:fillRect/>
          </a:stretch>
        </p:blipFill>
        <p:spPr>
          <a:xfrm>
            <a:off x="2728595" y="1637665"/>
            <a:ext cx="9140190" cy="3917315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8255" y="2974975"/>
            <a:ext cx="2160270" cy="61595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Access Control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7" name="Picture 6" descr="Backlog and sprint of project details p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705" y="3894455"/>
            <a:ext cx="5974080" cy="22586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534150" y="989330"/>
            <a:ext cx="396176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/>
              <a:t>Project Board &amp; Details Page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2648585" y="1556385"/>
            <a:ext cx="2430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Project Creation Modal </a:t>
            </a:r>
            <a:endParaRPr lang="en-US" sz="1600"/>
          </a:p>
        </p:txBody>
      </p:sp>
      <p:pic>
        <p:nvPicPr>
          <p:cNvPr id="10" name="Picture 9" descr="Project Add Form"/>
          <p:cNvPicPr>
            <a:picLocks noChangeAspect="1"/>
          </p:cNvPicPr>
          <p:nvPr/>
        </p:nvPicPr>
        <p:blipFill>
          <a:blip r:embed="rId2"/>
          <a:srcRect l="30961" r="30593"/>
          <a:stretch>
            <a:fillRect/>
          </a:stretch>
        </p:blipFill>
        <p:spPr>
          <a:xfrm>
            <a:off x="2295525" y="2033905"/>
            <a:ext cx="2999740" cy="3383915"/>
          </a:xfrm>
          <a:prstGeom prst="rect">
            <a:avLst/>
          </a:prstGeom>
        </p:spPr>
      </p:pic>
      <p:pic>
        <p:nvPicPr>
          <p:cNvPr id="11" name="Picture 10" descr="Project Dashboard (Board View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05" y="1405890"/>
            <a:ext cx="6040755" cy="2379980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0" y="2929890"/>
            <a:ext cx="2054860" cy="62611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Project Module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6628130" y="1630045"/>
            <a:ext cx="396176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/>
              <a:t>Github Repository/Branch manage Section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2470785" y="1630045"/>
            <a:ext cx="2430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Github Linked Page</a:t>
            </a:r>
            <a:endParaRPr lang="en-US" sz="1600"/>
          </a:p>
        </p:txBody>
      </p:sp>
      <p:sp>
        <p:nvSpPr>
          <p:cNvPr id="12" name="Pentagon 11"/>
          <p:cNvSpPr/>
          <p:nvPr/>
        </p:nvSpPr>
        <p:spPr>
          <a:xfrm>
            <a:off x="0" y="3046730"/>
            <a:ext cx="2055495" cy="546735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Github Module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pic>
        <p:nvPicPr>
          <p:cNvPr id="9" name="Picture 8" descr="Github link page"/>
          <p:cNvPicPr>
            <a:picLocks noChangeAspect="1"/>
          </p:cNvPicPr>
          <p:nvPr/>
        </p:nvPicPr>
        <p:blipFill>
          <a:blip r:embed="rId1"/>
          <a:srcRect l="36580" r="20536" b="3509"/>
          <a:stretch>
            <a:fillRect/>
          </a:stretch>
        </p:blipFill>
        <p:spPr>
          <a:xfrm>
            <a:off x="2243455" y="2136775"/>
            <a:ext cx="2885440" cy="3131820"/>
          </a:xfrm>
          <a:prstGeom prst="rect">
            <a:avLst/>
          </a:prstGeom>
        </p:spPr>
      </p:pic>
      <p:pic>
        <p:nvPicPr>
          <p:cNvPr id="10" name="Picture 9" descr="Github Integr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55" y="2136140"/>
            <a:ext cx="6746875" cy="3132455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7" name="Picture 6" descr="C:\Users\AR GADGET\OneDrive\Desktop\Project Diagrams\Images\User Interface\task details attachment.JPGtask details attachment"/>
          <p:cNvPicPr>
            <a:picLocks noChangeAspect="1"/>
          </p:cNvPicPr>
          <p:nvPr/>
        </p:nvPicPr>
        <p:blipFill>
          <a:blip r:embed="rId1"/>
          <a:srcRect t="6729" b="6729"/>
          <a:stretch>
            <a:fillRect/>
          </a:stretch>
        </p:blipFill>
        <p:spPr>
          <a:xfrm>
            <a:off x="5894705" y="3991610"/>
            <a:ext cx="5459095" cy="20637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534150" y="1123315"/>
            <a:ext cx="396176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/>
              <a:t>Task Board &amp; Details Page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2470785" y="1690370"/>
            <a:ext cx="2430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Task Creation Modal </a:t>
            </a:r>
            <a:endParaRPr lang="en-US" sz="1600"/>
          </a:p>
        </p:txBody>
      </p:sp>
      <p:pic>
        <p:nvPicPr>
          <p:cNvPr id="10" name="Picture 9" descr="C:\Users\AR GADGET\OneDrive\Desktop\Project Diagrams\Images\User Interface\add task dialog.JPGadd task dialog"/>
          <p:cNvPicPr>
            <a:picLocks noChangeAspect="1"/>
          </p:cNvPicPr>
          <p:nvPr/>
        </p:nvPicPr>
        <p:blipFill>
          <a:blip r:embed="rId2"/>
          <a:srcRect l="22794" r="22794"/>
          <a:stretch>
            <a:fillRect/>
          </a:stretch>
        </p:blipFill>
        <p:spPr>
          <a:xfrm>
            <a:off x="2295525" y="2167890"/>
            <a:ext cx="2780665" cy="3136900"/>
          </a:xfrm>
          <a:prstGeom prst="rect">
            <a:avLst/>
          </a:prstGeom>
        </p:spPr>
      </p:pic>
      <p:pic>
        <p:nvPicPr>
          <p:cNvPr id="11" name="Picture 10" descr="C:\Users\AR GADGET\OneDrive\Desktop\Project Diagrams\Images\User Interface\all task kanban view.JPGall task kanban view"/>
          <p:cNvPicPr>
            <a:picLocks noChangeAspect="1"/>
          </p:cNvPicPr>
          <p:nvPr/>
        </p:nvPicPr>
        <p:blipFill>
          <a:blip r:embed="rId3"/>
          <a:srcRect t="3903" b="3903"/>
          <a:stretch>
            <a:fillRect/>
          </a:stretch>
        </p:blipFill>
        <p:spPr>
          <a:xfrm>
            <a:off x="5894705" y="1539875"/>
            <a:ext cx="5459095" cy="2150745"/>
          </a:xfrm>
          <a:prstGeom prst="rect">
            <a:avLst/>
          </a:prstGeom>
        </p:spPr>
      </p:pic>
      <p:sp>
        <p:nvSpPr>
          <p:cNvPr id="12" name="Pentagon 11"/>
          <p:cNvSpPr/>
          <p:nvPr/>
        </p:nvSpPr>
        <p:spPr>
          <a:xfrm>
            <a:off x="0" y="3063875"/>
            <a:ext cx="1785620" cy="57404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Task Module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pic>
        <p:nvPicPr>
          <p:cNvPr id="3" name="Picture 2" descr="Team performance re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635" y="3714115"/>
            <a:ext cx="4643120" cy="2442210"/>
          </a:xfrm>
          <a:prstGeom prst="rect">
            <a:avLst/>
          </a:prstGeom>
        </p:spPr>
      </p:pic>
      <p:pic>
        <p:nvPicPr>
          <p:cNvPr id="4" name="Picture 3" descr="Member performance repor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40" y="916305"/>
            <a:ext cx="5154295" cy="2562225"/>
          </a:xfrm>
          <a:prstGeom prst="rect">
            <a:avLst/>
          </a:prstGeom>
        </p:spPr>
      </p:pic>
      <p:pic>
        <p:nvPicPr>
          <p:cNvPr id="6" name="Picture 5" descr="Overdue tasks report based on assignees"/>
          <p:cNvPicPr>
            <a:picLocks noChangeAspect="1"/>
          </p:cNvPicPr>
          <p:nvPr/>
        </p:nvPicPr>
        <p:blipFill>
          <a:blip r:embed="rId3"/>
          <a:srcRect l="2738" r="1507"/>
          <a:stretch>
            <a:fillRect/>
          </a:stretch>
        </p:blipFill>
        <p:spPr>
          <a:xfrm>
            <a:off x="2098040" y="3557905"/>
            <a:ext cx="5020310" cy="2648585"/>
          </a:xfrm>
          <a:prstGeom prst="rect">
            <a:avLst/>
          </a:prstGeom>
        </p:spPr>
      </p:pic>
      <p:pic>
        <p:nvPicPr>
          <p:cNvPr id="16" name="Picture 15" descr="task distribution repor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420" y="914400"/>
            <a:ext cx="4645660" cy="2599690"/>
          </a:xfrm>
          <a:prstGeom prst="rect">
            <a:avLst/>
          </a:prstGeom>
        </p:spPr>
      </p:pic>
      <p:sp>
        <p:nvSpPr>
          <p:cNvPr id="17" name="Pentagon 16"/>
          <p:cNvSpPr/>
          <p:nvPr/>
        </p:nvSpPr>
        <p:spPr>
          <a:xfrm>
            <a:off x="0" y="3063875"/>
            <a:ext cx="1991995" cy="57404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Report Module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838200" y="6356350"/>
            <a:ext cx="5160010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pic>
        <p:nvPicPr>
          <p:cNvPr id="15" name="Content Placeholder 14" descr="image2"/>
          <p:cNvPicPr>
            <a:picLocks noChangeAspect="1"/>
          </p:cNvPicPr>
          <p:nvPr>
            <p:ph sz="half" idx="4294967295"/>
          </p:nvPr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6399530" y="1732915"/>
            <a:ext cx="5395595" cy="3956050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622935" y="1948815"/>
            <a:ext cx="4983480" cy="360045"/>
            <a:chOff x="1320" y="3160"/>
            <a:chExt cx="6250" cy="750"/>
          </a:xfrm>
        </p:grpSpPr>
        <p:sp>
          <p:nvSpPr>
            <p:cNvPr id="18" name="Rectangles 17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 Literature Review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2</a:t>
              </a:r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7220" y="1452880"/>
            <a:ext cx="4988560" cy="412115"/>
            <a:chOff x="1320" y="3160"/>
            <a:chExt cx="7890" cy="750"/>
          </a:xfrm>
        </p:grpSpPr>
        <p:sp>
          <p:nvSpPr>
            <p:cNvPr id="45" name="Rectangles 44"/>
            <p:cNvSpPr/>
            <p:nvPr/>
          </p:nvSpPr>
          <p:spPr>
            <a:xfrm>
              <a:off x="2107" y="3160"/>
              <a:ext cx="710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 </a:t>
              </a:r>
              <a:r>
                <a:rPr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Introduction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46" name="Pentagon 45"/>
            <p:cNvSpPr/>
            <p:nvPr/>
          </p:nvSpPr>
          <p:spPr>
            <a:xfrm>
              <a:off x="1320" y="3177"/>
              <a:ext cx="139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1</a:t>
              </a:r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22935" y="2376170"/>
            <a:ext cx="4982845" cy="407670"/>
            <a:chOff x="1320" y="3160"/>
            <a:chExt cx="6250" cy="750"/>
          </a:xfrm>
        </p:grpSpPr>
        <p:sp>
          <p:nvSpPr>
            <p:cNvPr id="48" name="Rectangles 47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</a:t>
              </a:r>
              <a:r>
                <a:rPr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Problem Statement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49" name="Pentagon 48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3</a:t>
              </a:r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7220" y="2851150"/>
            <a:ext cx="4989195" cy="346075"/>
            <a:chOff x="1320" y="3160"/>
            <a:chExt cx="6250" cy="750"/>
          </a:xfrm>
        </p:grpSpPr>
        <p:sp>
          <p:nvSpPr>
            <p:cNvPr id="51" name="Rectangles 50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System Design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52" name="Pentagon 51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4</a:t>
              </a:r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2935" y="3275330"/>
            <a:ext cx="4982845" cy="373380"/>
            <a:chOff x="1320" y="3160"/>
            <a:chExt cx="6250" cy="750"/>
          </a:xfrm>
        </p:grpSpPr>
        <p:sp>
          <p:nvSpPr>
            <p:cNvPr id="54" name="Rectangles 53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User Interface</a:t>
              </a:r>
              <a:r>
                <a:rPr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&amp; Features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55" name="Pentagon 54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5</a:t>
              </a: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17220" y="5704840"/>
            <a:ext cx="4988560" cy="379730"/>
            <a:chOff x="1320" y="3160"/>
            <a:chExt cx="6250" cy="750"/>
          </a:xfrm>
        </p:grpSpPr>
        <p:sp>
          <p:nvSpPr>
            <p:cNvPr id="57" name="Rectangles 56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Conclusion &amp; Future Work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58" name="Pentagon 57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10</a:t>
              </a:r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7220" y="4241800"/>
            <a:ext cx="4988560" cy="388620"/>
            <a:chOff x="1320" y="3160"/>
            <a:chExt cx="6250" cy="750"/>
          </a:xfrm>
        </p:grpSpPr>
        <p:sp>
          <p:nvSpPr>
            <p:cNvPr id="60" name="Rectangles 59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Testing &amp; Debugging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61" name="Pentagon 60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7</a:t>
              </a:r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2935" y="3747770"/>
            <a:ext cx="4982845" cy="385445"/>
            <a:chOff x="1320" y="3160"/>
            <a:chExt cx="6250" cy="750"/>
          </a:xfrm>
        </p:grpSpPr>
        <p:sp>
          <p:nvSpPr>
            <p:cNvPr id="63" name="Rectangles 62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Implementation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64" name="Pentagon 63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6</a:t>
              </a:r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17220" y="4758055"/>
            <a:ext cx="4988560" cy="388620"/>
            <a:chOff x="1320" y="3160"/>
            <a:chExt cx="6250" cy="750"/>
          </a:xfrm>
        </p:grpSpPr>
        <p:sp>
          <p:nvSpPr>
            <p:cNvPr id="66" name="Rectangles 65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Deployment </a:t>
              </a: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&amp; Hosting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67" name="Pentagon 66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8</a:t>
              </a:r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22935" y="5232400"/>
            <a:ext cx="4982845" cy="388620"/>
            <a:chOff x="1320" y="3160"/>
            <a:chExt cx="6250" cy="750"/>
          </a:xfrm>
        </p:grpSpPr>
        <p:sp>
          <p:nvSpPr>
            <p:cNvPr id="69" name="Rectangles 68"/>
            <p:cNvSpPr/>
            <p:nvPr/>
          </p:nvSpPr>
          <p:spPr>
            <a:xfrm>
              <a:off x="2107" y="3160"/>
              <a:ext cx="5463" cy="7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charset="0"/>
                  <a:cs typeface="Segoe UI Semibold" panose="020B0702040204020203" charset="0"/>
                  <a:sym typeface="+mn-ea"/>
                </a:rPr>
                <a:t>Results &amp; Findings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charset="0"/>
                <a:cs typeface="Segoe UI Semibold" panose="020B0702040204020203" charset="0"/>
                <a:sym typeface="+mn-ea"/>
              </a:endParaRPr>
            </a:p>
          </p:txBody>
        </p:sp>
        <p:sp>
          <p:nvSpPr>
            <p:cNvPr id="70" name="Pentagon 69"/>
            <p:cNvSpPr/>
            <p:nvPr/>
          </p:nvSpPr>
          <p:spPr>
            <a:xfrm>
              <a:off x="1320" y="3177"/>
              <a:ext cx="1105" cy="733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9</a:t>
              </a:r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6904990" y="2602865"/>
            <a:ext cx="396176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/>
              <a:t>Team Members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328930" y="2685415"/>
            <a:ext cx="2430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Add New User Modal </a:t>
            </a:r>
            <a:endParaRPr lang="en-US" sz="1600"/>
          </a:p>
        </p:txBody>
      </p:sp>
      <p:pic>
        <p:nvPicPr>
          <p:cNvPr id="11" name="Picture 10" descr="C:\Users\AR GADGET\OneDrive\Desktop\Project Diagrams\Images\User Interface\Team management.JPGTeam management"/>
          <p:cNvPicPr>
            <a:picLocks noChangeAspect="1"/>
          </p:cNvPicPr>
          <p:nvPr/>
        </p:nvPicPr>
        <p:blipFill>
          <a:blip r:embed="rId1"/>
          <a:srcRect l="19135" t="7588" r="3315" b="3919"/>
          <a:stretch>
            <a:fillRect/>
          </a:stretch>
        </p:blipFill>
        <p:spPr>
          <a:xfrm>
            <a:off x="6318250" y="3019425"/>
            <a:ext cx="5788660" cy="2701925"/>
          </a:xfrm>
          <a:prstGeom prst="rect">
            <a:avLst/>
          </a:prstGeom>
        </p:spPr>
      </p:pic>
      <p:pic>
        <p:nvPicPr>
          <p:cNvPr id="9" name="Picture 8" descr="Add new user"/>
          <p:cNvPicPr>
            <a:picLocks noChangeAspect="1"/>
          </p:cNvPicPr>
          <p:nvPr/>
        </p:nvPicPr>
        <p:blipFill>
          <a:blip r:embed="rId2"/>
          <a:srcRect l="21757" t="3048" r="24485" b="6043"/>
          <a:stretch>
            <a:fillRect/>
          </a:stretch>
        </p:blipFill>
        <p:spPr>
          <a:xfrm>
            <a:off x="328930" y="3159125"/>
            <a:ext cx="2392045" cy="236855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056890" y="2685415"/>
            <a:ext cx="269430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"/>
              <a:t>User Profile</a:t>
            </a:r>
            <a:endParaRPr lang="en-US" sz="1600"/>
          </a:p>
        </p:txBody>
      </p:sp>
      <p:pic>
        <p:nvPicPr>
          <p:cNvPr id="13" name="Picture 12" descr="user profile"/>
          <p:cNvPicPr>
            <a:picLocks noChangeAspect="1"/>
          </p:cNvPicPr>
          <p:nvPr/>
        </p:nvPicPr>
        <p:blipFill>
          <a:blip r:embed="rId3"/>
          <a:srcRect l="20773" t="7701" r="19753" b="3903"/>
          <a:stretch>
            <a:fillRect/>
          </a:stretch>
        </p:blipFill>
        <p:spPr>
          <a:xfrm>
            <a:off x="3171825" y="3159125"/>
            <a:ext cx="2694940" cy="239268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89325" y="1221740"/>
            <a:ext cx="4859655" cy="697230"/>
          </a:xfrm>
        </p:spPr>
        <p:txBody>
          <a:bodyPr>
            <a:normAutofit/>
          </a:bodyPr>
          <a:p>
            <a:pPr marL="0" indent="0" algn="ctr">
              <a:lnSpc>
                <a:spcPct val="160000"/>
              </a:lnSpc>
              <a:buNone/>
            </a:pPr>
            <a:r>
              <a:rPr lang="en-US" altLang="en-US" sz="2000" b="1" dirty="0">
                <a:latin typeface="Segoe UI" panose="020B0502040204020203" charset="0"/>
                <a:cs typeface="Segoe UI" panose="020B0502040204020203" charset="0"/>
              </a:rPr>
              <a:t>Team Module</a:t>
            </a:r>
            <a:endParaRPr lang="en-US" altLang="en-US" sz="2000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268980" y="1127760"/>
            <a:ext cx="4859655" cy="697230"/>
          </a:xfrm>
        </p:spPr>
        <p:txBody>
          <a:bodyPr>
            <a:normAutofit/>
          </a:bodyPr>
          <a:p>
            <a:pPr marL="0" indent="0" algn="ctr">
              <a:lnSpc>
                <a:spcPct val="160000"/>
              </a:lnSpc>
              <a:buNone/>
            </a:pPr>
            <a:r>
              <a:rPr lang="en-US" altLang="en-US" sz="2000" b="1" dirty="0">
                <a:latin typeface="Segoe UI" panose="020B0502040204020203" charset="0"/>
                <a:cs typeface="Segoe UI" panose="020B0502040204020203" charset="0"/>
              </a:rPr>
              <a:t>Bug &amp; Issues Module</a:t>
            </a:r>
            <a:endParaRPr lang="en-US" altLang="en-US" sz="2000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337425" y="2117725"/>
            <a:ext cx="280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Reported Bugs/Issues List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569085" y="2117090"/>
            <a:ext cx="265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Report Bug/Issues Form </a:t>
            </a:r>
            <a:endParaRPr lang="en-US"/>
          </a:p>
        </p:txBody>
      </p:sp>
      <p:pic>
        <p:nvPicPr>
          <p:cNvPr id="10" name="Picture 9" descr="bugs create"/>
          <p:cNvPicPr>
            <a:picLocks noChangeAspect="1"/>
          </p:cNvPicPr>
          <p:nvPr/>
        </p:nvPicPr>
        <p:blipFill>
          <a:blip r:embed="rId1"/>
          <a:srcRect l="22670" r="23888"/>
          <a:stretch>
            <a:fillRect/>
          </a:stretch>
        </p:blipFill>
        <p:spPr>
          <a:xfrm>
            <a:off x="838200" y="2665730"/>
            <a:ext cx="3731895" cy="3063240"/>
          </a:xfrm>
          <a:prstGeom prst="rect">
            <a:avLst/>
          </a:prstGeom>
        </p:spPr>
      </p:pic>
      <p:pic>
        <p:nvPicPr>
          <p:cNvPr id="11" name="Picture 10" descr="bugs 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665730"/>
            <a:ext cx="7048500" cy="3062605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7" name="Text Box 6"/>
          <p:cNvSpPr txBox="1"/>
          <p:nvPr/>
        </p:nvSpPr>
        <p:spPr>
          <a:xfrm>
            <a:off x="7414260" y="1548765"/>
            <a:ext cx="2807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Chatbox UI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597660" y="1548765"/>
            <a:ext cx="265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AI Analytics Page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pic>
        <p:nvPicPr>
          <p:cNvPr id="4" name="Picture 3" descr="AI insights"/>
          <p:cNvPicPr>
            <a:picLocks noChangeAspect="1"/>
          </p:cNvPicPr>
          <p:nvPr/>
        </p:nvPicPr>
        <p:blipFill>
          <a:blip r:embed="rId1"/>
          <a:srcRect l="27460" t="3244" r="16087"/>
          <a:stretch>
            <a:fillRect/>
          </a:stretch>
        </p:blipFill>
        <p:spPr>
          <a:xfrm>
            <a:off x="560070" y="2149475"/>
            <a:ext cx="4570095" cy="3427730"/>
          </a:xfrm>
          <a:prstGeom prst="rect">
            <a:avLst/>
          </a:prstGeom>
        </p:spPr>
      </p:pic>
      <p:pic>
        <p:nvPicPr>
          <p:cNvPr id="6" name="Picture 5" descr="Chatting UI"/>
          <p:cNvPicPr>
            <a:picLocks noChangeAspect="1"/>
          </p:cNvPicPr>
          <p:nvPr/>
        </p:nvPicPr>
        <p:blipFill>
          <a:blip r:embed="rId2"/>
          <a:srcRect l="14963"/>
          <a:stretch>
            <a:fillRect/>
          </a:stretch>
        </p:blipFill>
        <p:spPr>
          <a:xfrm>
            <a:off x="5400040" y="2149475"/>
            <a:ext cx="6468745" cy="3292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534410" y="868680"/>
            <a:ext cx="4859655" cy="697230"/>
          </a:xfrm>
        </p:spPr>
        <p:txBody>
          <a:bodyPr>
            <a:normAutofit/>
          </a:bodyPr>
          <a:p>
            <a:pPr marL="0" indent="0" algn="ctr">
              <a:lnSpc>
                <a:spcPct val="160000"/>
              </a:lnSpc>
              <a:buNone/>
            </a:pPr>
            <a:r>
              <a:rPr lang="en-US" altLang="en-US" sz="2000" b="1" dirty="0">
                <a:latin typeface="Segoe UI" panose="020B0502040204020203" charset="0"/>
                <a:cs typeface="Segoe UI" panose="020B0502040204020203" charset="0"/>
              </a:rPr>
              <a:t>Responsive UI</a:t>
            </a:r>
            <a:endParaRPr lang="en-US" altLang="en-US" sz="2000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636135" y="1714500"/>
            <a:ext cx="280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Admin Dashboard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695960" y="1714500"/>
            <a:ext cx="2656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Login Page</a:t>
            </a:r>
            <a:endParaRPr lang="en-US" sz="160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pic>
        <p:nvPicPr>
          <p:cNvPr id="4" name="Picture 3" descr="admin dashboard responsive"/>
          <p:cNvPicPr>
            <a:picLocks noChangeAspect="1"/>
          </p:cNvPicPr>
          <p:nvPr/>
        </p:nvPicPr>
        <p:blipFill>
          <a:blip r:embed="rId1"/>
          <a:srcRect l="14463" t="2058" r="15244"/>
          <a:stretch>
            <a:fillRect/>
          </a:stretch>
        </p:blipFill>
        <p:spPr>
          <a:xfrm>
            <a:off x="4491990" y="2200275"/>
            <a:ext cx="3208020" cy="3922395"/>
          </a:xfrm>
          <a:prstGeom prst="rect">
            <a:avLst/>
          </a:prstGeom>
        </p:spPr>
      </p:pic>
      <p:pic>
        <p:nvPicPr>
          <p:cNvPr id="6" name="Picture 5" descr="responsive access control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065" y="2148205"/>
            <a:ext cx="3362325" cy="3930650"/>
          </a:xfrm>
          <a:prstGeom prst="rect">
            <a:avLst/>
          </a:prstGeom>
        </p:spPr>
      </p:pic>
      <p:pic>
        <p:nvPicPr>
          <p:cNvPr id="13" name="Picture 12" descr="login page responsive"/>
          <p:cNvPicPr>
            <a:picLocks noChangeAspect="1"/>
          </p:cNvPicPr>
          <p:nvPr/>
        </p:nvPicPr>
        <p:blipFill>
          <a:blip r:embed="rId3"/>
          <a:srcRect l="13496" r="12168"/>
          <a:stretch>
            <a:fillRect/>
          </a:stretch>
        </p:blipFill>
        <p:spPr>
          <a:xfrm>
            <a:off x="398780" y="2195830"/>
            <a:ext cx="3252470" cy="39268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576945" y="1714500"/>
            <a:ext cx="2656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Access Control Page</a:t>
            </a:r>
            <a:endParaRPr lang="en-US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User Interface &amp; Features</a:t>
            </a:r>
            <a:endParaRPr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610610" y="870585"/>
            <a:ext cx="4859655" cy="697230"/>
          </a:xfrm>
        </p:spPr>
        <p:txBody>
          <a:bodyPr>
            <a:normAutofit/>
          </a:bodyPr>
          <a:p>
            <a:pPr marL="0" indent="0" algn="ctr">
              <a:lnSpc>
                <a:spcPct val="160000"/>
              </a:lnSpc>
              <a:buNone/>
            </a:pPr>
            <a:r>
              <a:rPr lang="en-US" altLang="en-US" sz="2000" b="1" dirty="0">
                <a:latin typeface="Segoe UI" panose="020B0502040204020203" charset="0"/>
                <a:cs typeface="Segoe UI" panose="020B0502040204020203" charset="0"/>
              </a:rPr>
              <a:t>Responsive UI</a:t>
            </a:r>
            <a:endParaRPr lang="en-US" altLang="en-US" sz="2000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636135" y="1715135"/>
            <a:ext cx="2807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Create Task Modal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838200" y="1727200"/>
            <a:ext cx="2656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Report Page</a:t>
            </a:r>
            <a:endParaRPr lang="en-US" sz="160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14" name="Text Box 13"/>
          <p:cNvSpPr txBox="1"/>
          <p:nvPr/>
        </p:nvSpPr>
        <p:spPr>
          <a:xfrm>
            <a:off x="8895715" y="1701800"/>
            <a:ext cx="26562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/>
              <a:t>AI Analytics Board</a:t>
            </a:r>
            <a:endParaRPr lang="en-US" sz="1600"/>
          </a:p>
        </p:txBody>
      </p:sp>
      <p:pic>
        <p:nvPicPr>
          <p:cNvPr id="3" name="Picture 2" descr="responsive chart and report page"/>
          <p:cNvPicPr>
            <a:picLocks noChangeAspect="1"/>
          </p:cNvPicPr>
          <p:nvPr/>
        </p:nvPicPr>
        <p:blipFill>
          <a:blip r:embed="rId1"/>
          <a:srcRect r="5864"/>
          <a:stretch>
            <a:fillRect/>
          </a:stretch>
        </p:blipFill>
        <p:spPr>
          <a:xfrm>
            <a:off x="357505" y="2200275"/>
            <a:ext cx="3588385" cy="3949700"/>
          </a:xfrm>
          <a:prstGeom prst="rect">
            <a:avLst/>
          </a:prstGeom>
        </p:spPr>
      </p:pic>
      <p:pic>
        <p:nvPicPr>
          <p:cNvPr id="11" name="Picture 10" descr="responsive ai insigh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2200275"/>
            <a:ext cx="3289935" cy="3949700"/>
          </a:xfrm>
          <a:prstGeom prst="rect">
            <a:avLst/>
          </a:prstGeom>
        </p:spPr>
      </p:pic>
      <p:pic>
        <p:nvPicPr>
          <p:cNvPr id="15" name="Picture 14" descr="responsive modal"/>
          <p:cNvPicPr>
            <a:picLocks noChangeAspect="1"/>
          </p:cNvPicPr>
          <p:nvPr/>
        </p:nvPicPr>
        <p:blipFill>
          <a:blip r:embed="rId3"/>
          <a:srcRect l="15714" r="19242" b="9734"/>
          <a:stretch>
            <a:fillRect/>
          </a:stretch>
        </p:blipFill>
        <p:spPr>
          <a:xfrm>
            <a:off x="4636135" y="2199640"/>
            <a:ext cx="3252470" cy="40093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Implementation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7565" y="1293495"/>
            <a:ext cx="3794760" cy="4632325"/>
            <a:chOff x="1320" y="2360"/>
            <a:chExt cx="4785" cy="7367"/>
          </a:xfrm>
        </p:grpSpPr>
        <p:sp>
          <p:nvSpPr>
            <p:cNvPr id="8" name="Rectangles 7"/>
            <p:cNvSpPr/>
            <p:nvPr/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0" indent="0" algn="ctr">
                <a:buNone/>
              </a:pPr>
              <a:r>
                <a:rPr lang="en-US" alt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Development </a:t>
              </a:r>
              <a:endParaRPr lang="en-US" altLang="en-US" sz="2400" b="1" dirty="0">
                <a:latin typeface="Garamond" panose="02020404030301010803" charset="0"/>
                <a:cs typeface="Garamond" panose="02020404030301010803" charset="0"/>
                <a:sym typeface="+mn-ea"/>
              </a:endParaRPr>
            </a:p>
            <a:p>
              <a:pPr marL="0" indent="0" algn="ctr">
                <a:buNone/>
              </a:pPr>
              <a:r>
                <a:rPr lang="en-US" alt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Methodology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9" name="Rectangles 8"/>
            <p:cNvSpPr/>
            <p:nvPr/>
          </p:nvSpPr>
          <p:spPr>
            <a:xfrm>
              <a:off x="1321" y="5231"/>
              <a:ext cx="4784" cy="4497"/>
            </a:xfrm>
            <a:prstGeom prst="rect">
              <a:avLst/>
            </a:prstGeom>
            <a:solidFill>
              <a:schemeClr val="accent3">
                <a:lumMod val="7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Agile/Scrum approach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</a:rPr>
                <a:t>Kanban combined with incremental Process </a:t>
              </a: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model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</a:rPr>
                <a:t>Short 1-2 week sprints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Daily </a:t>
              </a: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</a:rPr>
                <a:t>personal review sessions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</a:rPr>
                <a:t>Adaptable to changing requirements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Track progress continuously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Get feedback on each increment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3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6" name="Picture 15" descr="image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5375" y="1294130"/>
            <a:ext cx="6945630" cy="463169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Implementation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922020" y="1349375"/>
            <a:ext cx="3784600" cy="4207510"/>
            <a:chOff x="1320" y="2360"/>
            <a:chExt cx="4785" cy="7367"/>
          </a:xfrm>
        </p:grpSpPr>
        <p:sp>
          <p:nvSpPr>
            <p:cNvPr id="25" name="Rectangles 24"/>
            <p:cNvSpPr/>
            <p:nvPr/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0" indent="0" algn="ctr">
                <a:buNone/>
              </a:pPr>
              <a:r>
                <a:rPr lang="en-US" alt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Technologies Used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1321" y="5231"/>
              <a:ext cx="4784" cy="4497"/>
            </a:xfrm>
            <a:prstGeom prst="rect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Frontend: Vue.js, Vuex, Material-UI, Chart.js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Backend: Node.js, Express.js, MongoDB, Mongoose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Testing: Postman, Jest, Cypress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DevOps: GitHub Actions, Netlify/Heroku, Glitch, Render</a:t>
              </a:r>
              <a:endParaRPr 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5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6630" y="3912235"/>
            <a:ext cx="4855845" cy="1590675"/>
            <a:chOff x="7375" y="6516"/>
            <a:chExt cx="7647" cy="2505"/>
          </a:xfrm>
        </p:grpSpPr>
        <p:pic>
          <p:nvPicPr>
            <p:cNvPr id="6" name="Picture 5" descr="github"/>
            <p:cNvPicPr>
              <a:picLocks noChangeAspect="1"/>
            </p:cNvPicPr>
            <p:nvPr/>
          </p:nvPicPr>
          <p:blipFill>
            <a:blip r:embed="rId1"/>
            <a:srcRect t="15211" b="24191"/>
            <a:stretch>
              <a:fillRect/>
            </a:stretch>
          </p:blipFill>
          <p:spPr>
            <a:xfrm>
              <a:off x="7375" y="6516"/>
              <a:ext cx="2451" cy="836"/>
            </a:xfrm>
            <a:prstGeom prst="rect">
              <a:avLst/>
            </a:prstGeom>
          </p:spPr>
        </p:pic>
        <p:pic>
          <p:nvPicPr>
            <p:cNvPr id="7" name="Picture 6" descr="heroku"/>
            <p:cNvPicPr>
              <a:picLocks noChangeAspect="1"/>
            </p:cNvPicPr>
            <p:nvPr/>
          </p:nvPicPr>
          <p:blipFill>
            <a:blip r:embed="rId2"/>
            <a:srcRect t="15331" b="16725"/>
            <a:stretch>
              <a:fillRect/>
            </a:stretch>
          </p:blipFill>
          <p:spPr>
            <a:xfrm>
              <a:off x="12578" y="8046"/>
              <a:ext cx="2444" cy="97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68695" y="1703705"/>
            <a:ext cx="4950460" cy="3801110"/>
            <a:chOff x="7709" y="2956"/>
            <a:chExt cx="7796" cy="5986"/>
          </a:xfrm>
        </p:grpSpPr>
        <p:pic>
          <p:nvPicPr>
            <p:cNvPr id="9" name="Picture 8" descr="cypress_logo_social"/>
            <p:cNvPicPr>
              <a:picLocks noChangeAspect="1"/>
            </p:cNvPicPr>
            <p:nvPr/>
          </p:nvPicPr>
          <p:blipFill>
            <a:blip r:embed="rId3"/>
            <a:srcRect b="14382"/>
            <a:stretch>
              <a:fillRect/>
            </a:stretch>
          </p:blipFill>
          <p:spPr>
            <a:xfrm>
              <a:off x="13234" y="6252"/>
              <a:ext cx="2271" cy="1018"/>
            </a:xfrm>
            <a:prstGeom prst="rect">
              <a:avLst/>
            </a:prstGeom>
          </p:spPr>
        </p:pic>
        <p:pic>
          <p:nvPicPr>
            <p:cNvPr id="10" name="Picture 9" descr="express-logo"/>
            <p:cNvPicPr>
              <a:picLocks noChangeAspect="1"/>
            </p:cNvPicPr>
            <p:nvPr/>
          </p:nvPicPr>
          <p:blipFill>
            <a:blip r:embed="rId4"/>
            <a:srcRect t="14902" r="25951" b="24197"/>
            <a:stretch>
              <a:fillRect/>
            </a:stretch>
          </p:blipFill>
          <p:spPr>
            <a:xfrm>
              <a:off x="9934" y="4852"/>
              <a:ext cx="2562" cy="956"/>
            </a:xfrm>
            <a:prstGeom prst="rect">
              <a:avLst/>
            </a:prstGeom>
          </p:spPr>
        </p:pic>
        <p:pic>
          <p:nvPicPr>
            <p:cNvPr id="11" name="Picture 10" descr="chartj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7" y="3049"/>
              <a:ext cx="1868" cy="1294"/>
            </a:xfrm>
            <a:prstGeom prst="rect">
              <a:avLst/>
            </a:prstGeom>
          </p:spPr>
        </p:pic>
        <p:pic>
          <p:nvPicPr>
            <p:cNvPr id="12" name="Picture 11" descr="jest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3" y="6252"/>
              <a:ext cx="1241" cy="1241"/>
            </a:xfrm>
            <a:prstGeom prst="rect">
              <a:avLst/>
            </a:prstGeom>
          </p:spPr>
        </p:pic>
        <p:pic>
          <p:nvPicPr>
            <p:cNvPr id="15" name="Picture 14" descr="netlify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09" y="7974"/>
              <a:ext cx="2370" cy="968"/>
            </a:xfrm>
            <a:prstGeom prst="rect">
              <a:avLst/>
            </a:prstGeom>
          </p:spPr>
        </p:pic>
        <p:pic>
          <p:nvPicPr>
            <p:cNvPr id="16" name="Picture 15" descr="node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3" y="4844"/>
              <a:ext cx="1562" cy="957"/>
            </a:xfrm>
            <a:prstGeom prst="rect">
              <a:avLst/>
            </a:prstGeom>
          </p:spPr>
        </p:pic>
        <p:pic>
          <p:nvPicPr>
            <p:cNvPr id="17" name="Picture 16" descr="vue"/>
            <p:cNvPicPr>
              <a:picLocks noChangeAspect="1"/>
            </p:cNvPicPr>
            <p:nvPr/>
          </p:nvPicPr>
          <p:blipFill>
            <a:blip r:embed="rId10"/>
            <a:srcRect l="21929" r="23415"/>
            <a:stretch>
              <a:fillRect/>
            </a:stretch>
          </p:blipFill>
          <p:spPr>
            <a:xfrm>
              <a:off x="7926" y="2956"/>
              <a:ext cx="1122" cy="1255"/>
            </a:xfrm>
            <a:prstGeom prst="rect">
              <a:avLst/>
            </a:prstGeom>
          </p:spPr>
        </p:pic>
        <p:pic>
          <p:nvPicPr>
            <p:cNvPr id="18" name="Picture 17" descr="vuex-1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62" y="2981"/>
              <a:ext cx="1245" cy="1245"/>
            </a:xfrm>
            <a:prstGeom prst="rect">
              <a:avLst/>
            </a:prstGeom>
          </p:spPr>
        </p:pic>
      </p:grpSp>
      <p:pic>
        <p:nvPicPr>
          <p:cNvPr id="20" name="Picture 19" descr="MUI"/>
          <p:cNvPicPr>
            <a:picLocks noChangeAspect="1"/>
          </p:cNvPicPr>
          <p:nvPr/>
        </p:nvPicPr>
        <p:blipFill>
          <a:blip r:embed="rId13"/>
          <a:srcRect l="11170" t="19106" r="12604" b="19507"/>
          <a:stretch>
            <a:fillRect/>
          </a:stretch>
        </p:blipFill>
        <p:spPr>
          <a:xfrm>
            <a:off x="7378700" y="1762760"/>
            <a:ext cx="927100" cy="747395"/>
          </a:xfrm>
          <a:prstGeom prst="rect">
            <a:avLst/>
          </a:prstGeom>
        </p:spPr>
      </p:pic>
      <p:pic>
        <p:nvPicPr>
          <p:cNvPr id="21" name="Picture 20" descr="mongo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7995" y="2907665"/>
            <a:ext cx="1878965" cy="474345"/>
          </a:xfrm>
          <a:prstGeom prst="rect">
            <a:avLst/>
          </a:prstGeom>
        </p:spPr>
      </p:pic>
      <p:pic>
        <p:nvPicPr>
          <p:cNvPr id="3" name="Picture 2" descr="postman"/>
          <p:cNvPicPr>
            <a:picLocks noChangeAspect="1"/>
          </p:cNvPicPr>
          <p:nvPr/>
        </p:nvPicPr>
        <p:blipFill>
          <a:blip r:embed="rId15"/>
          <a:srcRect t="5922"/>
          <a:stretch>
            <a:fillRect/>
          </a:stretch>
        </p:blipFill>
        <p:spPr>
          <a:xfrm>
            <a:off x="8108315" y="4837430"/>
            <a:ext cx="776605" cy="730885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Testing &amp; </a:t>
            </a:r>
            <a:r>
              <a:rPr lang="en-US">
                <a:sym typeface="+mn-ea"/>
              </a:rPr>
              <a:t>Debugging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20" y="1993265"/>
            <a:ext cx="5965190" cy="3870325"/>
          </a:xfrm>
        </p:spPr>
        <p:txBody>
          <a:bodyPr>
            <a:normAutofit fontScale="25000"/>
          </a:bodyPr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Unit Testing: 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Tested individual components (e.g., task creation, user authentication)</a:t>
            </a:r>
            <a:endParaRPr lang="en-US" altLang="en-US" sz="6800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Integration Testing: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 Verified interaction between modules (e.g., frontend-backend APIs)</a:t>
            </a:r>
            <a:endParaRPr lang="en-US" altLang="en-US" sz="6800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System Testing: 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Tested end-to-end workflows (e.g., project creation to task tracking)</a:t>
            </a:r>
            <a:endParaRPr lang="en-US" altLang="en-US" sz="6800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User Acceptance Testing (UAT): 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Gathered feedback from end-users (developers, managers, clients)</a:t>
            </a:r>
            <a:endParaRPr lang="en-US" altLang="en-US" sz="6800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Performance Testing: 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Evaluated system performance under load (100+ concurrent users).</a:t>
            </a:r>
            <a:endParaRPr lang="en-US" altLang="en-US" sz="6800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6800" b="1" dirty="0">
                <a:latin typeface="Segoe UI" panose="020B0502040204020203" charset="0"/>
                <a:cs typeface="Segoe UI" panose="020B0502040204020203" charset="0"/>
              </a:rPr>
              <a:t>Security Testing:</a:t>
            </a:r>
            <a:r>
              <a:rPr lang="en-US" altLang="en-US" sz="6800" dirty="0">
                <a:latin typeface="Segoe UI" panose="020B0502040204020203" charset="0"/>
                <a:cs typeface="Segoe UI" panose="020B0502040204020203" charset="0"/>
              </a:rPr>
              <a:t> Identified vulnerabilities (e.g., SQL injection, XSS)</a:t>
            </a:r>
            <a:endParaRPr sz="6800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8" name="Picture 7" descr="softwaretesting"/>
          <p:cNvPicPr>
            <a:picLocks noChangeAspect="1"/>
          </p:cNvPicPr>
          <p:nvPr/>
        </p:nvPicPr>
        <p:blipFill>
          <a:blip r:embed="rId1"/>
          <a:srcRect l="7739" r="14281" b="7434"/>
          <a:stretch>
            <a:fillRect/>
          </a:stretch>
        </p:blipFill>
        <p:spPr>
          <a:xfrm>
            <a:off x="6325235" y="1993265"/>
            <a:ext cx="5349875" cy="35902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8745" y="124650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None/>
            </a:pPr>
            <a:r>
              <a:rPr sz="2000" b="1" dirty="0">
                <a:latin typeface="Segoe UI" panose="020B0502040204020203" charset="0"/>
                <a:cs typeface="Segoe UI" panose="020B0502040204020203" charset="0"/>
                <a:sym typeface="+mn-ea"/>
              </a:rPr>
              <a:t>Types of Testing Conducted</a:t>
            </a:r>
            <a:endParaRPr lang="en-US" sz="2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Deployment &amp; Hosting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>
            <p:custDataLst>
              <p:tags r:id="rId1"/>
            </p:custDataLst>
          </p:nvPr>
        </p:nvGrpSpPr>
        <p:grpSpPr>
          <a:xfrm>
            <a:off x="2249805" y="1351915"/>
            <a:ext cx="7581900" cy="1330325"/>
            <a:chOff x="5010" y="6482"/>
            <a:chExt cx="11233" cy="2948"/>
          </a:xfrm>
        </p:grpSpPr>
        <p:sp>
          <p:nvSpPr>
            <p:cNvPr id="3" name="Rectangles 2"/>
            <p:cNvSpPr/>
            <p:nvPr>
              <p:custDataLst>
                <p:tags r:id="rId2"/>
              </p:custDataLst>
            </p:nvPr>
          </p:nvSpPr>
          <p:spPr>
            <a:xfrm>
              <a:off x="7175" y="6482"/>
              <a:ext cx="9068" cy="2948"/>
            </a:xfrm>
            <a:prstGeom prst="rect">
              <a:avLst/>
            </a:prstGeom>
            <a:solidFill>
              <a:schemeClr val="accent5">
                <a:alpha val="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Pentagon 6"/>
            <p:cNvSpPr/>
            <p:nvPr>
              <p:custDataLst>
                <p:tags r:id="rId3"/>
              </p:custDataLst>
            </p:nvPr>
          </p:nvSpPr>
          <p:spPr>
            <a:xfrm>
              <a:off x="5010" y="7314"/>
              <a:ext cx="4329" cy="1494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b="1">
                  <a:latin typeface="Garamond" panose="02020404030301010803" charset="0"/>
                  <a:cs typeface="Garamond" panose="02020404030301010803" charset="0"/>
                  <a:sym typeface="+mn-ea"/>
                </a:rPr>
                <a:t>Deployment Environment</a:t>
              </a:r>
              <a:endParaRPr lang="en-US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1" name="Text Box 10"/>
            <p:cNvSpPr txBox="1"/>
            <p:nvPr>
              <p:custDataLst>
                <p:tags r:id="rId4"/>
              </p:custDataLst>
            </p:nvPr>
          </p:nvSpPr>
          <p:spPr>
            <a:xfrm>
              <a:off x="9340" y="6711"/>
              <a:ext cx="6671" cy="24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Backend: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Node.js + Express.js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Frontend: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Vue 3 Composition API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Database: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MongoDB (MongoDB Atlas)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</a:rPr>
                <a:t>Version Control: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Gitbash, Github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12" name="Group 11"/>
          <p:cNvGrpSpPr/>
          <p:nvPr>
            <p:custDataLst>
              <p:tags r:id="rId5"/>
            </p:custDataLst>
          </p:nvPr>
        </p:nvGrpSpPr>
        <p:grpSpPr>
          <a:xfrm>
            <a:off x="2250792" y="3030220"/>
            <a:ext cx="7581548" cy="1136650"/>
            <a:chOff x="5772" y="6482"/>
            <a:chExt cx="9762" cy="2948"/>
          </a:xfrm>
        </p:grpSpPr>
        <p:sp>
          <p:nvSpPr>
            <p:cNvPr id="13" name="Rectangles 12"/>
            <p:cNvSpPr/>
            <p:nvPr>
              <p:custDataLst>
                <p:tags r:id="rId6"/>
              </p:custDataLst>
            </p:nvPr>
          </p:nvSpPr>
          <p:spPr>
            <a:xfrm>
              <a:off x="7521" y="6482"/>
              <a:ext cx="8013" cy="2948"/>
            </a:xfrm>
            <a:prstGeom prst="rect">
              <a:avLst/>
            </a:prstGeom>
            <a:solidFill>
              <a:schemeClr val="accent3">
                <a:lumMod val="75000"/>
                <a:alpha val="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entagon 13"/>
            <p:cNvSpPr/>
            <p:nvPr>
              <p:custDataLst>
                <p:tags r:id="rId7"/>
              </p:custDataLst>
            </p:nvPr>
          </p:nvSpPr>
          <p:spPr>
            <a:xfrm>
              <a:off x="5772" y="7119"/>
              <a:ext cx="3456" cy="1690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Hosting Platforms</a:t>
              </a:r>
              <a:endParaRPr lang="en-US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5" name="Text Box 14"/>
            <p:cNvSpPr txBox="1"/>
            <p:nvPr>
              <p:custDataLst>
                <p:tags r:id="rId8"/>
              </p:custDataLst>
            </p:nvPr>
          </p:nvSpPr>
          <p:spPr>
            <a:xfrm>
              <a:off x="9331" y="6853"/>
              <a:ext cx="6203" cy="23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Frontend hosted on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Netlify/Vercel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Backend deployed on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Glitch/Render</a:t>
              </a:r>
              <a:endParaRPr lang="en-US" altLang="en-US" sz="1600" b="1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MongoDB hosted on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MongoDB Atlas (Cloud)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17" name="Group 16"/>
          <p:cNvGrpSpPr/>
          <p:nvPr>
            <p:custDataLst>
              <p:tags r:id="rId9"/>
            </p:custDataLst>
          </p:nvPr>
        </p:nvGrpSpPr>
        <p:grpSpPr>
          <a:xfrm>
            <a:off x="2265031" y="4521200"/>
            <a:ext cx="7581914" cy="1177290"/>
            <a:chOff x="5157" y="6482"/>
            <a:chExt cx="12397" cy="2948"/>
          </a:xfrm>
        </p:grpSpPr>
        <p:sp>
          <p:nvSpPr>
            <p:cNvPr id="18" name="Rectangles 17"/>
            <p:cNvSpPr/>
            <p:nvPr>
              <p:custDataLst>
                <p:tags r:id="rId10"/>
              </p:custDataLst>
            </p:nvPr>
          </p:nvSpPr>
          <p:spPr>
            <a:xfrm>
              <a:off x="7521" y="6482"/>
              <a:ext cx="10033" cy="2948"/>
            </a:xfrm>
            <a:prstGeom prst="rect">
              <a:avLst/>
            </a:prstGeom>
            <a:solidFill>
              <a:srgbClr val="A99765">
                <a:alpha val="0"/>
              </a:srgbClr>
            </a:solidFill>
            <a:ln w="25400">
              <a:solidFill>
                <a:srgbClr val="AA875D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Pentagon 18"/>
            <p:cNvSpPr/>
            <p:nvPr>
              <p:custDataLst>
                <p:tags r:id="rId11"/>
              </p:custDataLst>
            </p:nvPr>
          </p:nvSpPr>
          <p:spPr>
            <a:xfrm>
              <a:off x="5157" y="7120"/>
              <a:ext cx="4071" cy="1689"/>
            </a:xfrm>
            <a:prstGeom prst="homePlate">
              <a:avLst/>
            </a:prstGeom>
            <a:solidFill>
              <a:srgbClr val="A9976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Deployment Steps</a:t>
              </a:r>
              <a:endParaRPr lang="en-US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0" name="Text Box 19"/>
            <p:cNvSpPr txBox="1"/>
            <p:nvPr>
              <p:custDataLst>
                <p:tags r:id="rId12"/>
              </p:custDataLst>
            </p:nvPr>
          </p:nvSpPr>
          <p:spPr>
            <a:xfrm>
              <a:off x="9678" y="6519"/>
              <a:ext cx="7619" cy="20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Environment variables configured securely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REST API 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connected to frontend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CORS 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and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HTTPS 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enabled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Automatic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CI/CD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for frontend (Vercel)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Results &amp; Findings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21" name="Group 20"/>
          <p:cNvGrpSpPr/>
          <p:nvPr>
            <p:custDataLst>
              <p:tags r:id="rId1"/>
            </p:custDataLst>
          </p:nvPr>
        </p:nvGrpSpPr>
        <p:grpSpPr>
          <a:xfrm>
            <a:off x="5299075" y="1359303"/>
            <a:ext cx="6453616" cy="2138912"/>
            <a:chOff x="1733" y="3244"/>
            <a:chExt cx="10965" cy="2992"/>
          </a:xfrm>
          <a:solidFill>
            <a:srgbClr val="7396AA">
              <a:alpha val="2000"/>
            </a:srgbClr>
          </a:solidFill>
        </p:grpSpPr>
        <p:cxnSp>
          <p:nvCxnSpPr>
            <p:cNvPr id="22" name="Elbow Connector 21"/>
            <p:cNvCxnSpPr/>
            <p:nvPr>
              <p:custDataLst>
                <p:tags r:id="rId2"/>
              </p:custDataLst>
            </p:nvPr>
          </p:nvCxnSpPr>
          <p:spPr>
            <a:xfrm flipV="1">
              <a:off x="4463" y="3244"/>
              <a:ext cx="8235" cy="2974"/>
            </a:xfrm>
            <a:prstGeom prst="bentConnector3">
              <a:avLst>
                <a:gd name="adj1" fmla="val -35090"/>
              </a:avLst>
            </a:prstGeom>
            <a:grpFill/>
            <a:ln w="50800">
              <a:solidFill>
                <a:srgbClr val="7396AA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3" name="Text Box 22"/>
            <p:cNvSpPr txBox="1"/>
            <p:nvPr>
              <p:custDataLst>
                <p:tags r:id="rId3"/>
              </p:custDataLst>
            </p:nvPr>
          </p:nvSpPr>
          <p:spPr>
            <a:xfrm>
              <a:off x="1733" y="3310"/>
              <a:ext cx="3773" cy="2895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algn="ctr">
                <a:lnSpc>
                  <a:spcPct val="100000"/>
                </a:lnSpc>
              </a:pPr>
              <a:endParaRPr sz="2400" b="1">
                <a:solidFill>
                  <a:srgbClr val="7396AA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algn="ctr">
                <a:lnSpc>
                  <a:spcPct val="100000"/>
                </a:lnSpc>
              </a:pPr>
              <a:r>
                <a:rPr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What </a:t>
              </a:r>
              <a:r>
                <a:rPr lang="en-US"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T</a:t>
              </a:r>
              <a:r>
                <a:rPr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he </a:t>
              </a:r>
              <a:r>
                <a:rPr lang="en-US"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S</a:t>
              </a:r>
              <a:r>
                <a:rPr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oftware </a:t>
              </a:r>
              <a:r>
                <a:rPr lang="en-US"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A</a:t>
              </a:r>
              <a:r>
                <a:rPr sz="2400" b="1">
                  <a:solidFill>
                    <a:srgbClr val="7396AA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chieves</a:t>
              </a:r>
              <a:endParaRPr lang="en-US" altLang="en-US" sz="2400" b="1" dirty="0">
                <a:solidFill>
                  <a:srgbClr val="7396AA"/>
                </a:solidFill>
                <a:latin typeface="Garamond" panose="02020404030301010803" charset="0"/>
                <a:cs typeface="Garamond" panose="02020404030301010803" charset="0"/>
                <a:sym typeface="+mn-ea"/>
              </a:endParaRPr>
            </a:p>
          </p:txBody>
        </p:sp>
        <p:sp>
          <p:nvSpPr>
            <p:cNvPr id="24" name="Text Box 23"/>
            <p:cNvSpPr txBox="1"/>
            <p:nvPr>
              <p:custDataLst>
                <p:tags r:id="rId4"/>
              </p:custDataLst>
            </p:nvPr>
          </p:nvSpPr>
          <p:spPr>
            <a:xfrm>
              <a:off x="5281" y="3297"/>
              <a:ext cx="7415" cy="2939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Centralized Role-Based Project Platform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Real-Time Task and Progress Tracking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Secure Multi-Role Collaboration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Customizable Project and Task Dashboards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Integrated GitHub API Support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Stand-Up Documentation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Knowledge and Activity Preservation 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6" name="Group 5"/>
          <p:cNvGrpSpPr/>
          <p:nvPr>
            <p:custDataLst>
              <p:tags r:id="rId5"/>
            </p:custDataLst>
          </p:nvPr>
        </p:nvGrpSpPr>
        <p:grpSpPr>
          <a:xfrm>
            <a:off x="5253990" y="3812540"/>
            <a:ext cx="6671860" cy="2043353"/>
            <a:chOff x="1219" y="3299"/>
            <a:chExt cx="12120" cy="2907"/>
          </a:xfrm>
          <a:solidFill>
            <a:srgbClr val="829458">
              <a:alpha val="2000"/>
            </a:srgbClr>
          </a:solidFill>
        </p:grpSpPr>
        <p:cxnSp>
          <p:nvCxnSpPr>
            <p:cNvPr id="7" name="Elbow Connector 6"/>
            <p:cNvCxnSpPr/>
            <p:nvPr>
              <p:custDataLst>
                <p:tags r:id="rId6"/>
              </p:custDataLst>
            </p:nvPr>
          </p:nvCxnSpPr>
          <p:spPr>
            <a:xfrm flipV="1">
              <a:off x="4807" y="3299"/>
              <a:ext cx="8217" cy="2906"/>
            </a:xfrm>
            <a:prstGeom prst="bentConnector3">
              <a:avLst>
                <a:gd name="adj1" fmla="val -44218"/>
              </a:avLst>
            </a:prstGeom>
            <a:grpFill/>
            <a:ln w="50800">
              <a:solidFill>
                <a:srgbClr val="82945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1"/>
            <p:nvPr>
              <p:custDataLst>
                <p:tags r:id="rId7"/>
              </p:custDataLst>
            </p:nvPr>
          </p:nvSpPr>
          <p:spPr>
            <a:xfrm>
              <a:off x="1219" y="3378"/>
              <a:ext cx="3876" cy="2828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algn="ctr">
                <a:lnSpc>
                  <a:spcPct val="110000"/>
                </a:lnSpc>
              </a:pPr>
              <a:endParaRPr sz="1400" b="1">
                <a:solidFill>
                  <a:srgbClr val="829458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algn="ctr">
                <a:lnSpc>
                  <a:spcPct val="110000"/>
                </a:lnSpc>
              </a:pPr>
              <a:r>
                <a:rPr sz="2400" b="1">
                  <a:solidFill>
                    <a:srgbClr val="829458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Impact on Users </a:t>
              </a:r>
              <a:r>
                <a:rPr lang="en-US" sz="2400" b="1">
                  <a:solidFill>
                    <a:srgbClr val="829458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&amp;</a:t>
              </a:r>
              <a:r>
                <a:rPr sz="2400" b="1">
                  <a:solidFill>
                    <a:srgbClr val="829458"/>
                  </a:solidFill>
                  <a:latin typeface="Garamond" panose="02020404030301010803" charset="0"/>
                  <a:cs typeface="Garamond" panose="02020404030301010803" charset="0"/>
                  <a:sym typeface="+mn-ea"/>
                </a:rPr>
                <a:t> Industry</a:t>
              </a:r>
              <a:endParaRPr lang="en-US" altLang="en-US" sz="2400" b="1" dirty="0">
                <a:solidFill>
                  <a:srgbClr val="829458"/>
                </a:solidFill>
                <a:latin typeface="Garamond" panose="02020404030301010803" charset="0"/>
                <a:cs typeface="Garamond" panose="02020404030301010803" charset="0"/>
                <a:sym typeface="+mn-ea"/>
              </a:endParaRPr>
            </a:p>
          </p:txBody>
        </p:sp>
        <p:sp>
          <p:nvSpPr>
            <p:cNvPr id="9" name="Text Box 8"/>
            <p:cNvSpPr txBox="1"/>
            <p:nvPr>
              <p:custDataLst>
                <p:tags r:id="rId8"/>
              </p:custDataLst>
            </p:nvPr>
          </p:nvSpPr>
          <p:spPr>
            <a:xfrm>
              <a:off x="5095" y="3378"/>
              <a:ext cx="8244" cy="2828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Increased Productivity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Improved Communication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Real-Time Project and Task Visibility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Enhanced Collaboration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Supports Remote and Distributed Teams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Preserves Project Knowledge and History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Improves Project Success Rates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buFont typeface="Wingdings" panose="05000000000000000000" charset="0"/>
                <a:buChar char="§"/>
              </a:pP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5" name="Picture 24" descr="image8"/>
          <p:cNvPicPr>
            <a:picLocks noChangeAspect="1"/>
          </p:cNvPicPr>
          <p:nvPr/>
        </p:nvPicPr>
        <p:blipFill>
          <a:blip r:embed="rId9"/>
          <a:srcRect l="11822" t="-213" r="869"/>
          <a:stretch>
            <a:fillRect/>
          </a:stretch>
        </p:blipFill>
        <p:spPr>
          <a:xfrm>
            <a:off x="392430" y="1902460"/>
            <a:ext cx="4388485" cy="3310255"/>
          </a:xfrm>
          <a:prstGeom prst="round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Introduction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800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/>
        </p:nvSpPr>
        <p:spPr>
          <a:xfrm>
            <a:off x="721995" y="1311275"/>
            <a:ext cx="5257800" cy="3414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1600" dirty="0"/>
          </a:p>
          <a:p>
            <a:endParaRPr lang="en-US" altLang="en-US" sz="16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79070" y="1381125"/>
            <a:ext cx="6005830" cy="2141855"/>
            <a:chOff x="1320" y="2360"/>
            <a:chExt cx="4785" cy="7367"/>
          </a:xfrm>
        </p:grpSpPr>
        <p:sp>
          <p:nvSpPr>
            <p:cNvPr id="31" name="Rectangles 30"/>
            <p:cNvSpPr/>
            <p:nvPr/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Background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321" y="5231"/>
              <a:ext cx="4784" cy="4497"/>
            </a:xfrm>
            <a:prstGeom prst="rect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>
                <a:buFont typeface="Arial" panose="020B0604020202020204"/>
                <a:buNone/>
              </a:pPr>
              <a:r>
                <a:rPr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Modern challenges: </a:t>
              </a:r>
              <a:endParaRPr sz="170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D</a:t>
              </a:r>
              <a:r>
                <a:rPr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istributed teams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, </a:t>
              </a: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Methodology Evolution,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Tool Fragmentation,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Information Silos,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 </a:t>
              </a:r>
              <a:r>
                <a:rPr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knowledge loss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, </a:t>
              </a:r>
              <a:r>
                <a:rPr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Inadequate visibility for stakeholders</a:t>
              </a:r>
              <a:endParaRPr lang="en-US" sz="17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5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9070" y="3851910"/>
            <a:ext cx="6003925" cy="2004060"/>
            <a:chOff x="1320" y="2360"/>
            <a:chExt cx="4785" cy="7367"/>
          </a:xfrm>
        </p:grpSpPr>
        <p:sp>
          <p:nvSpPr>
            <p:cNvPr id="35" name="Rectangles 34"/>
            <p:cNvSpPr/>
            <p:nvPr/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Motivation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321" y="5231"/>
              <a:ext cx="4784" cy="4497"/>
            </a:xfrm>
            <a:prstGeom prst="rect">
              <a:avLst/>
            </a:prstGeom>
            <a:solidFill>
              <a:schemeClr val="accent3">
                <a:lumMod val="75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171450" indent="-171450" algn="l">
                <a:buFont typeface="Wingdings" panose="05000000000000000000" charset="0"/>
                <a:buChar char="§"/>
              </a:pP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Productivity Enhancement, Quality Improvement, Knowledge preservation</a:t>
              </a:r>
              <a:r>
                <a:rPr 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, </a:t>
              </a: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  <a:sym typeface="+mn-ea"/>
                </a:rPr>
                <a:t>Alignment Improvement, </a:t>
              </a:r>
              <a:r>
                <a:rPr lang="en-US" altLang="en-US" sz="1700">
                  <a:latin typeface="Segoe UI" panose="020B0502040204020203" charset="0"/>
                  <a:cs typeface="Segoe UI" panose="020B0502040204020203" charset="0"/>
                </a:rPr>
                <a:t>Technological Evolution</a:t>
              </a:r>
              <a:endParaRPr lang="en-US" altLang="en-US" sz="17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3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38" name="Picture 37" descr="new16"/>
          <p:cNvPicPr>
            <a:picLocks noChangeAspect="1"/>
          </p:cNvPicPr>
          <p:nvPr/>
        </p:nvPicPr>
        <p:blipFill>
          <a:blip r:embed="rId1"/>
          <a:srcRect l="4075" b="8908"/>
          <a:stretch>
            <a:fillRect/>
          </a:stretch>
        </p:blipFill>
        <p:spPr>
          <a:xfrm>
            <a:off x="6414770" y="1791970"/>
            <a:ext cx="5638165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Results &amp; Findings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27380" y="1297940"/>
            <a:ext cx="10822305" cy="4458970"/>
            <a:chOff x="988" y="2516"/>
            <a:chExt cx="17043" cy="7022"/>
          </a:xfrm>
        </p:grpSpPr>
        <p:sp>
          <p:nvSpPr>
            <p:cNvPr id="10" name="Rounded Rectangle 9"/>
            <p:cNvSpPr/>
            <p:nvPr/>
          </p:nvSpPr>
          <p:spPr>
            <a:xfrm>
              <a:off x="9999" y="5173"/>
              <a:ext cx="8032" cy="4365"/>
            </a:xfrm>
            <a:prstGeom prst="roundRect">
              <a:avLst/>
            </a:prstGeom>
            <a:solidFill>
              <a:srgbClr val="AA875D">
                <a:alpha val="0"/>
              </a:srgbClr>
            </a:solidFill>
            <a:ln>
              <a:solidFill>
                <a:srgbClr val="AA875D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en-US" altLang="en-US" b="1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Proposed System:</a:t>
              </a:r>
              <a:endParaRPr lang="en-US" altLang="en-US" b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All-in-one platform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Real-time updates, GitHub sync, and chat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Flexible workflows for Agile, hybrid models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Role-based customizable dashboards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Built-in knowledge retention tools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Scalable for small to mid-sized teams 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6220" y="2516"/>
              <a:ext cx="6436" cy="1568"/>
            </a:xfrm>
            <a:prstGeom prst="rect">
              <a:avLst/>
            </a:prstGeom>
            <a:solidFill>
              <a:srgbClr val="AA875D"/>
            </a:solidFill>
            <a:ln cap="flat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p>
              <a:pPr algn="ctr"/>
              <a:r>
                <a:rPr sz="2400" b="1">
                  <a:latin typeface="Garamond" panose="02020404030301010803" charset="0"/>
                  <a:cs typeface="Garamond" panose="02020404030301010803" charset="0"/>
                  <a:sym typeface="+mn-ea"/>
                </a:rPr>
                <a:t>Comparison with Existing Solutions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88" y="5173"/>
              <a:ext cx="7823" cy="4365"/>
            </a:xfrm>
            <a:prstGeom prst="roundRect">
              <a:avLst/>
            </a:prstGeom>
            <a:solidFill>
              <a:srgbClr val="AA875D">
                <a:alpha val="0"/>
              </a:srgbClr>
            </a:solidFill>
            <a:ln>
              <a:solidFill>
                <a:srgbClr val="AA875D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buFont typeface="Wingdings" panose="05000000000000000000" charset="0"/>
                <a:buNone/>
              </a:pPr>
              <a:r>
                <a:rPr lang="en-US" altLang="en-US" b="1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Existing Solutions:</a:t>
              </a:r>
              <a:endParaRPr lang="en-US" altLang="en-US" b="1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Use multiple disconnected tools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No real-time visibility or GitHub sync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Rigid workflows, limited flexibility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Generic, non-role-based dashboards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Weak collaboration features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Not ideal for distributed or small teams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</p:txBody>
        </p:sp>
        <p:cxnSp>
          <p:nvCxnSpPr>
            <p:cNvPr id="20" name="Elbow Connector 19"/>
            <p:cNvCxnSpPr/>
            <p:nvPr/>
          </p:nvCxnSpPr>
          <p:spPr>
            <a:xfrm rot="5400000">
              <a:off x="7598" y="5285"/>
              <a:ext cx="2815" cy="389"/>
            </a:xfrm>
            <a:prstGeom prst="bentConnector3">
              <a:avLst>
                <a:gd name="adj1" fmla="val 99573"/>
              </a:avLst>
            </a:prstGeom>
            <a:ln>
              <a:solidFill>
                <a:srgbClr val="9B891D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/>
            <p:nvPr/>
          </p:nvCxnSpPr>
          <p:spPr>
            <a:xfrm rot="5400000" flipV="1">
              <a:off x="8395" y="5226"/>
              <a:ext cx="2819" cy="389"/>
            </a:xfrm>
            <a:prstGeom prst="bentConnector3">
              <a:avLst>
                <a:gd name="adj1" fmla="val 100673"/>
              </a:avLst>
            </a:prstGeom>
            <a:ln>
              <a:solidFill>
                <a:srgbClr val="9B891D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Limitations &amp; Challenges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3" name="Group 12"/>
          <p:cNvGrpSpPr/>
          <p:nvPr>
            <p:custDataLst>
              <p:tags r:id="rId1"/>
            </p:custDataLst>
          </p:nvPr>
        </p:nvGrpSpPr>
        <p:grpSpPr>
          <a:xfrm>
            <a:off x="261620" y="1387475"/>
            <a:ext cx="4256405" cy="4439920"/>
            <a:chOff x="1320" y="2360"/>
            <a:chExt cx="4785" cy="8241"/>
          </a:xfrm>
        </p:grpSpPr>
        <p:sp>
          <p:nvSpPr>
            <p:cNvPr id="14" name="Rectangles 13"/>
            <p:cNvSpPr/>
            <p:nvPr>
              <p:custDataLst>
                <p:tags r:id="rId2"/>
              </p:custDataLst>
            </p:nvPr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Limitations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9" name="Rectangles 18"/>
            <p:cNvSpPr/>
            <p:nvPr>
              <p:custDataLst>
                <p:tags r:id="rId3"/>
              </p:custDataLst>
            </p:nvPr>
          </p:nvSpPr>
          <p:spPr>
            <a:xfrm>
              <a:off x="1321" y="5231"/>
              <a:ext cx="4784" cy="5370"/>
            </a:xfrm>
            <a:prstGeom prst="rect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Not optimized for large-scale scalability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The backend hosting issue for free-tier limitations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No offline access or local caching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GitHub integration limited to PATs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Reporting features are basic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Subject to GitHub API rate limits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Limited cross-browser and accessibility testing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8" name="Rectangles 27"/>
            <p:cNvSpPr/>
            <p:nvPr>
              <p:custDataLst>
                <p:tags r:id="rId4"/>
              </p:custDataLst>
            </p:nvPr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5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>
            <p:custDataLst>
              <p:tags r:id="rId5"/>
            </p:custDataLst>
          </p:nvPr>
        </p:nvGrpSpPr>
        <p:grpSpPr>
          <a:xfrm>
            <a:off x="7369810" y="1386840"/>
            <a:ext cx="4555490" cy="4414520"/>
            <a:chOff x="1320" y="2360"/>
            <a:chExt cx="4785" cy="8189"/>
          </a:xfrm>
        </p:grpSpPr>
        <p:sp>
          <p:nvSpPr>
            <p:cNvPr id="30" name="Rectangles 29"/>
            <p:cNvSpPr/>
            <p:nvPr>
              <p:custDataLst>
                <p:tags r:id="rId6"/>
              </p:custDataLst>
            </p:nvPr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Challenges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31" name="Rectangles 30"/>
            <p:cNvSpPr/>
            <p:nvPr>
              <p:custDataLst>
                <p:tags r:id="rId7"/>
              </p:custDataLst>
            </p:nvPr>
          </p:nvSpPr>
          <p:spPr>
            <a:xfrm>
              <a:off x="1321" y="5231"/>
              <a:ext cx="4784" cy="5318"/>
            </a:xfrm>
            <a:prstGeom prst="rect">
              <a:avLst/>
            </a:prstGeom>
            <a:solidFill>
              <a:schemeClr val="accent3">
                <a:lumMod val="7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Synchronizing role-based permissions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Maintaining secure GitHub API integration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Managing task/project state in Vue 3 Composition API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Secure handling of file uploads and JWT tokens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Limited testing due to time and resource constraints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No built-in user onboarding or tutorials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Ensuring consistent UX for both technical and non-technical users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32" name="Rectangles 31"/>
            <p:cNvSpPr/>
            <p:nvPr>
              <p:custDataLst>
                <p:tags r:id="rId8"/>
              </p:custDataLst>
            </p:nvPr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3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>
            <p:custDataLst>
              <p:tags r:id="rId9"/>
            </p:custDataLst>
          </p:nvPr>
        </p:nvGrpSpPr>
        <p:grpSpPr>
          <a:xfrm>
            <a:off x="4503420" y="1929130"/>
            <a:ext cx="2987675" cy="3125470"/>
            <a:chOff x="7027" y="3087"/>
            <a:chExt cx="4705" cy="4922"/>
          </a:xfrm>
        </p:grpSpPr>
        <p:pic>
          <p:nvPicPr>
            <p:cNvPr id="34" name="Picture 33" descr="new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22726"/>
            <a:stretch>
              <a:fillRect/>
            </a:stretch>
          </p:blipFill>
          <p:spPr>
            <a:xfrm>
              <a:off x="7284" y="4219"/>
              <a:ext cx="4024" cy="3790"/>
            </a:xfrm>
            <a:prstGeom prst="ellipse">
              <a:avLst/>
            </a:prstGeom>
          </p:spPr>
        </p:pic>
        <p:cxnSp>
          <p:nvCxnSpPr>
            <p:cNvPr id="35" name="Elbow Connector 34"/>
            <p:cNvCxnSpPr/>
            <p:nvPr>
              <p:custDataLst>
                <p:tags r:id="rId12"/>
              </p:custDataLst>
            </p:nvPr>
          </p:nvCxnSpPr>
          <p:spPr>
            <a:xfrm rot="5400000" flipV="1">
              <a:off x="6620" y="3494"/>
              <a:ext cx="1687" cy="873"/>
            </a:xfrm>
            <a:prstGeom prst="bentConnector3">
              <a:avLst>
                <a:gd name="adj1" fmla="val 1185"/>
              </a:avLst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>
              <p:custDataLst>
                <p:tags r:id="rId13"/>
              </p:custDataLst>
            </p:nvPr>
          </p:nvCxnSpPr>
          <p:spPr>
            <a:xfrm rot="5400000">
              <a:off x="10439" y="3414"/>
              <a:ext cx="1491" cy="1094"/>
            </a:xfrm>
            <a:prstGeom prst="bentConnector3">
              <a:avLst>
                <a:gd name="adj1" fmla="val 1777"/>
              </a:avLst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Conclusion &amp; Future Work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8210" y="1308100"/>
            <a:ext cx="10364470" cy="1430143"/>
            <a:chOff x="5916" y="6482"/>
            <a:chExt cx="12774" cy="2948"/>
          </a:xfrm>
        </p:grpSpPr>
        <p:sp>
          <p:nvSpPr>
            <p:cNvPr id="8" name="Rectangles 7"/>
            <p:cNvSpPr/>
            <p:nvPr/>
          </p:nvSpPr>
          <p:spPr>
            <a:xfrm>
              <a:off x="7521" y="6482"/>
              <a:ext cx="11169" cy="2948"/>
            </a:xfrm>
            <a:prstGeom prst="rect">
              <a:avLst/>
            </a:prstGeom>
            <a:solidFill>
              <a:srgbClr val="AA875D">
                <a:alpha val="6000"/>
              </a:srgbClr>
            </a:solidFill>
            <a:ln w="25400">
              <a:solidFill>
                <a:srgbClr val="AA875D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Pentagon 6"/>
            <p:cNvSpPr/>
            <p:nvPr/>
          </p:nvSpPr>
          <p:spPr>
            <a:xfrm>
              <a:off x="5916" y="7120"/>
              <a:ext cx="4312" cy="1689"/>
            </a:xfrm>
            <a:prstGeom prst="homePlate">
              <a:avLst/>
            </a:prstGeom>
            <a:solidFill>
              <a:srgbClr val="AA875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400" b="1">
                  <a:latin typeface="Garamond" panose="02020404030301010803" charset="0"/>
                  <a:cs typeface="Garamond" panose="02020404030301010803" charset="0"/>
                  <a:sym typeface="+mn-ea"/>
                </a:rPr>
                <a:t>Project Summary</a:t>
              </a:r>
              <a:endParaRPr lang="en-US" sz="2400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0452" y="6727"/>
              <a:ext cx="8050" cy="27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Centralized platform for software project management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Solves key challenges faced by modern development teams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Enhances efficiency, transparency, and team accountability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solidFill>
                    <a:schemeClr val="tx1"/>
                  </a:solidFill>
                  <a:latin typeface="Segoe UI" panose="020B0502040204020203" charset="0"/>
                  <a:cs typeface="Segoe UI" panose="020B0502040204020203" charset="0"/>
                  <a:sym typeface="+mn-ea"/>
                </a:rPr>
                <a:t>Modern technology stack and user-centric design</a:t>
              </a:r>
              <a:endParaRPr lang="en-US" altLang="en-US">
                <a:solidFill>
                  <a:schemeClr val="tx1"/>
                </a:solidFill>
                <a:latin typeface="Segoe UI" panose="020B0502040204020203" charset="0"/>
                <a:cs typeface="Segoe UI" panose="020B0502040204020203" charset="0"/>
                <a:sym typeface="+mn-e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1070" y="4533900"/>
            <a:ext cx="10342245" cy="1208405"/>
            <a:chOff x="5916" y="6482"/>
            <a:chExt cx="12774" cy="2948"/>
          </a:xfrm>
        </p:grpSpPr>
        <p:sp>
          <p:nvSpPr>
            <p:cNvPr id="16" name="Rectangles 15"/>
            <p:cNvSpPr/>
            <p:nvPr/>
          </p:nvSpPr>
          <p:spPr>
            <a:xfrm>
              <a:off x="7521" y="6482"/>
              <a:ext cx="11169" cy="2948"/>
            </a:xfrm>
            <a:prstGeom prst="rect">
              <a:avLst/>
            </a:prstGeom>
            <a:solidFill>
              <a:srgbClr val="7396AA">
                <a:alpha val="6000"/>
              </a:srgbClr>
            </a:solidFill>
            <a:ln w="25400">
              <a:solidFill>
                <a:srgbClr val="7396A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Pentagon 16"/>
            <p:cNvSpPr/>
            <p:nvPr/>
          </p:nvSpPr>
          <p:spPr>
            <a:xfrm>
              <a:off x="5916" y="7120"/>
              <a:ext cx="4312" cy="1689"/>
            </a:xfrm>
            <a:prstGeom prst="homePlate">
              <a:avLst/>
            </a:prstGeom>
            <a:solidFill>
              <a:srgbClr val="7396A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400" b="1">
                  <a:latin typeface="Garamond" panose="02020404030301010803" charset="0"/>
                  <a:cs typeface="Garamond" panose="02020404030301010803" charset="0"/>
                  <a:sym typeface="+mn-ea"/>
                </a:rPr>
                <a:t>Future Work</a:t>
              </a:r>
              <a:endParaRPr lang="en-US" sz="2400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0434" y="6497"/>
              <a:ext cx="8050" cy="2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AI-powered analytics and smart suggestions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Native mobile app development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Enhanced scalability for mid-sized teams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More customization options </a:t>
              </a:r>
              <a:endParaRPr 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18210" y="2924175"/>
            <a:ext cx="10364470" cy="1430143"/>
            <a:chOff x="5916" y="6482"/>
            <a:chExt cx="12774" cy="2948"/>
          </a:xfrm>
        </p:grpSpPr>
        <p:sp>
          <p:nvSpPr>
            <p:cNvPr id="21" name="Rectangles 20"/>
            <p:cNvSpPr/>
            <p:nvPr/>
          </p:nvSpPr>
          <p:spPr>
            <a:xfrm>
              <a:off x="7521" y="6482"/>
              <a:ext cx="11169" cy="2948"/>
            </a:xfrm>
            <a:prstGeom prst="rect">
              <a:avLst/>
            </a:prstGeom>
            <a:solidFill>
              <a:schemeClr val="accent5">
                <a:alpha val="6000"/>
              </a:schemeClr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Pentagon 21"/>
            <p:cNvSpPr/>
            <p:nvPr/>
          </p:nvSpPr>
          <p:spPr>
            <a:xfrm>
              <a:off x="5916" y="7120"/>
              <a:ext cx="4312" cy="1689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400" b="1">
                  <a:latin typeface="Garamond" panose="02020404030301010803" charset="0"/>
                  <a:cs typeface="Garamond" panose="02020404030301010803" charset="0"/>
                  <a:sym typeface="+mn-ea"/>
                </a:rPr>
                <a:t>Challenges &amp; Lessons</a:t>
              </a:r>
              <a:endParaRPr lang="en-US" sz="2400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0452" y="6727"/>
              <a:ext cx="8050" cy="27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  <a:sym typeface="+mn-ea"/>
                </a:rPr>
                <a:t>Balancing diverse stakeholder requirements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  <a:sym typeface="+mn-ea"/>
                </a:rPr>
                <a:t>Overcoming technical integration challenges</a:t>
              </a:r>
              <a:endParaRPr lang="en-US" altLang="en-US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  <a:sym typeface="+mn-ea"/>
                </a:rPr>
                <a:t>Encouraging user adoption and engagement</a:t>
              </a:r>
              <a:endParaRPr lang="en-US" altLang="en-US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 algn="l">
                <a:buFont typeface="Wingdings" panose="05000000000000000000" charset="0"/>
                <a:buChar char="§"/>
              </a:pPr>
              <a:r>
                <a:rPr lang="en-US" altLang="en-US">
                  <a:latin typeface="Segoe UI" panose="020B0502040204020203" charset="0"/>
                  <a:cs typeface="Segoe UI" panose="020B0502040204020203" charset="0"/>
                </a:rPr>
                <a:t>Handling tight development timelines and resource limits</a:t>
              </a:r>
              <a:endParaRPr lang="en-US" alt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2345"/>
            <a:ext cx="10420350" cy="5194935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[1] I. Sommerville, </a:t>
            </a:r>
            <a:r>
              <a:rPr lang="en-US" altLang="en-US" sz="1600" b="1" i="1" dirty="0"/>
              <a:t>Software Engineering</a:t>
            </a:r>
            <a:r>
              <a:rPr lang="en-US" altLang="en-US" sz="1600" dirty="0"/>
              <a:t>, 10th ed. Boston, MA, USA: Pearson Education, 2015.</a:t>
            </a:r>
            <a:endParaRPr lang="en-US" altLang="en-US" sz="1600" dirty="0"/>
          </a:p>
          <a:p>
            <a:r>
              <a:rPr lang="en-US" altLang="en-US" sz="1600" dirty="0"/>
              <a:t>[2] K. Schwaber and M. Beedle,</a:t>
            </a:r>
            <a:r>
              <a:rPr lang="en-US" altLang="en-US" sz="1600" b="1" dirty="0"/>
              <a:t> </a:t>
            </a:r>
            <a:r>
              <a:rPr lang="en-US" altLang="en-US" sz="1600" b="1" i="1" dirty="0"/>
              <a:t>Agile Software Development with Scrum</a:t>
            </a:r>
            <a:r>
              <a:rPr lang="en-US" altLang="en-US" sz="1600" dirty="0"/>
              <a:t>. Upper Saddle River, NJ, USA: Prentice Hall, 2002.</a:t>
            </a:r>
            <a:endParaRPr lang="en-US" altLang="en-US" sz="1600" dirty="0"/>
          </a:p>
          <a:p>
            <a:r>
              <a:rPr lang="en-US" altLang="en-US" sz="1600" dirty="0"/>
              <a:t>[3] K. Schwaber and J. Sutherland, </a:t>
            </a:r>
            <a:r>
              <a:rPr lang="en-US" altLang="en-US" sz="1600" b="1" i="1" dirty="0"/>
              <a:t>The Scrum Guide: The Definitive Guide to Scrum</a:t>
            </a:r>
            <a:r>
              <a:rPr lang="en-US" altLang="en-US" sz="1600" dirty="0"/>
              <a:t>, ScrumGuides.org, Nov. 2020. [Online]. Available: https://scrumguides.org/scrum-guide.html#scrum-definition.[Accessed: Jul. 1, 2025]</a:t>
            </a:r>
            <a:endParaRPr lang="en-US" altLang="en-US" sz="1600" dirty="0"/>
          </a:p>
          <a:p>
            <a:r>
              <a:rPr lang="en-US" altLang="en-US" sz="1600" dirty="0"/>
              <a:t>[4] Atlassian, </a:t>
            </a:r>
            <a:r>
              <a:rPr lang="en-US" altLang="en-US" sz="1600" b="1" dirty="0"/>
              <a:t>“Jira Software Documentation: Project Tracking &amp; Agile Boards,”</a:t>
            </a:r>
            <a:r>
              <a:rPr lang="en-US" altLang="en-US" sz="1600" dirty="0"/>
              <a:t> 2023. [Online]. Available: https://support.atlassian.com/jira-software/. [Accessed: Jul. 1, 2025].</a:t>
            </a:r>
            <a:endParaRPr lang="en-US" altLang="en-US" sz="1600" dirty="0"/>
          </a:p>
          <a:p>
            <a:r>
              <a:rPr lang="en-US" altLang="en-US" sz="1600" dirty="0"/>
              <a:t>[5] Asana, </a:t>
            </a:r>
            <a:r>
              <a:rPr lang="en-US" altLang="en-US" sz="1600" b="1" dirty="0"/>
              <a:t>“Asana Guide: Project Management and Team Collaboration,”</a:t>
            </a:r>
            <a:r>
              <a:rPr lang="en-US" altLang="en-US" sz="1600" dirty="0"/>
              <a:t> 2023. [Online]. Available: https://asana.com/guide. [Accessed: Jul. 1, 2025].</a:t>
            </a:r>
            <a:endParaRPr lang="en-US" altLang="en-US" sz="1600" dirty="0"/>
          </a:p>
          <a:p>
            <a:r>
              <a:rPr lang="en-US" altLang="en-US" sz="1600" dirty="0"/>
              <a:t>[6] Trello, </a:t>
            </a:r>
            <a:r>
              <a:rPr lang="en-US" altLang="en-US" sz="1600" b="1" dirty="0"/>
              <a:t>“Trello Documentation,”</a:t>
            </a:r>
            <a:r>
              <a:rPr lang="en-US" altLang="en-US" sz="1600" dirty="0"/>
              <a:t> 2023. [Online]. Available: https://trello.com/guide. [Accessed: Jul. 1, 2025].</a:t>
            </a:r>
            <a:endParaRPr lang="en-US" altLang="en-US" sz="1600" dirty="0"/>
          </a:p>
          <a:p>
            <a:r>
              <a:rPr lang="en-US" altLang="en-US" sz="1600" dirty="0"/>
              <a:t>[7] ISO/IEC/IEEE 29119, </a:t>
            </a:r>
            <a:r>
              <a:rPr lang="en-US" altLang="en-US" sz="1600" b="1" i="1" dirty="0"/>
              <a:t>Software and Systems Engineering – Software Testing</a:t>
            </a:r>
            <a:r>
              <a:rPr lang="en-US" altLang="en-US" sz="1600" dirty="0"/>
              <a:t>, ISO/IEC/IEEE Int. Standard, 2013.[4] L. Bass, P. Clements, and R. Kazman, Software Architecture in Practice, 3rd ed. Boston, MA, USA: Addison-Wesley, 2012.</a:t>
            </a:r>
            <a:endParaRPr lang="en-US" altLang="en-US" sz="1600" dirty="0"/>
          </a:p>
          <a:p>
            <a:r>
              <a:rPr lang="en-US" altLang="en-US" sz="1600" dirty="0"/>
              <a:t>[8] S. W. Ambler, </a:t>
            </a:r>
            <a:r>
              <a:rPr lang="en-US" altLang="en-US" sz="1600" b="1" i="1" dirty="0"/>
              <a:t>Agile Modeling: Effective Practices for Extreme Programming and the Unified Process.</a:t>
            </a:r>
            <a:r>
              <a:rPr lang="en-US" altLang="en-US" sz="1600" dirty="0"/>
              <a:t> Hoboken, NJ, USA: Wiley, 2009.</a:t>
            </a:r>
            <a:endParaRPr lang="en-US" alt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322" y="1863970"/>
            <a:ext cx="4630127" cy="1872028"/>
          </a:xfrm>
        </p:spPr>
        <p:txBody>
          <a:bodyPr anchor="b">
            <a:normAutofit/>
          </a:bodyPr>
          <a:lstStyle/>
          <a:p>
            <a:r>
              <a:rPr lang="en-US" dirty="0"/>
              <a:t>Q&amp;A / 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8" name="Picture 7" descr="Different colored question marks"/>
          <p:cNvPicPr>
            <a:picLocks noChangeAspect="1"/>
          </p:cNvPicPr>
          <p:nvPr/>
        </p:nvPicPr>
        <p:blipFill>
          <a:blip r:embed="rId1"/>
          <a:srcRect l="24056" r="27442"/>
          <a:stretch>
            <a:fillRect/>
          </a:stretch>
        </p:blipFill>
        <p:spPr>
          <a:xfrm>
            <a:off x="20" y="10"/>
            <a:ext cx="5913419" cy="685798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noFill/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Introduction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91934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24" name="Group 23"/>
          <p:cNvGrpSpPr/>
          <p:nvPr>
            <p:custDataLst>
              <p:tags r:id="rId1"/>
            </p:custDataLst>
          </p:nvPr>
        </p:nvGrpSpPr>
        <p:grpSpPr>
          <a:xfrm>
            <a:off x="312420" y="1335405"/>
            <a:ext cx="3752215" cy="4439920"/>
            <a:chOff x="1320" y="2360"/>
            <a:chExt cx="4785" cy="8241"/>
          </a:xfrm>
        </p:grpSpPr>
        <p:sp>
          <p:nvSpPr>
            <p:cNvPr id="25" name="Rectangles 24"/>
            <p:cNvSpPr/>
            <p:nvPr>
              <p:custDataLst>
                <p:tags r:id="rId2"/>
              </p:custDataLst>
            </p:nvPr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Project Scope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6" name="Rectangles 25"/>
            <p:cNvSpPr/>
            <p:nvPr>
              <p:custDataLst>
                <p:tags r:id="rId3"/>
              </p:custDataLst>
            </p:nvPr>
          </p:nvSpPr>
          <p:spPr>
            <a:xfrm>
              <a:off x="1321" y="5231"/>
              <a:ext cx="4784" cy="5370"/>
            </a:xfrm>
            <a:prstGeom prst="rect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Cloud-based system for entire software development lifecycle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Agile Methodology 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Unified platform for project management and collaboration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Interfaces for different stakeholders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Cross-platform application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Support teams of smaill &amp; mid sizes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7" name="Rectangles 26"/>
            <p:cNvSpPr/>
            <p:nvPr>
              <p:custDataLst>
                <p:tags r:id="rId4"/>
              </p:custDataLst>
            </p:nvPr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5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>
            <p:custDataLst>
              <p:tags r:id="rId5"/>
            </p:custDataLst>
          </p:nvPr>
        </p:nvGrpSpPr>
        <p:grpSpPr>
          <a:xfrm>
            <a:off x="7876540" y="1334770"/>
            <a:ext cx="4007485" cy="4414520"/>
            <a:chOff x="1320" y="2360"/>
            <a:chExt cx="4785" cy="8189"/>
          </a:xfrm>
        </p:grpSpPr>
        <p:sp>
          <p:nvSpPr>
            <p:cNvPr id="9" name="Rectangles 8"/>
            <p:cNvSpPr/>
            <p:nvPr>
              <p:custDataLst>
                <p:tags r:id="rId6"/>
              </p:custDataLst>
            </p:nvPr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2400" b="1">
                  <a:latin typeface="Garamond" panose="02020404030301010803" charset="0"/>
                  <a:cs typeface="Garamond" panose="02020404030301010803" charset="0"/>
                </a:rPr>
                <a:t>Key Objectives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0" name="Rectangles 9"/>
            <p:cNvSpPr/>
            <p:nvPr>
              <p:custDataLst>
                <p:tags r:id="rId7"/>
              </p:custDataLst>
            </p:nvPr>
          </p:nvSpPr>
          <p:spPr>
            <a:xfrm>
              <a:off x="1321" y="5231"/>
              <a:ext cx="4784" cy="5318"/>
            </a:xfrm>
            <a:prstGeom prst="rect">
              <a:avLst/>
            </a:prstGeom>
            <a:solidFill>
              <a:schemeClr val="accent3">
                <a:lumMod val="7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Secure Role-Based Access Control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Streamlined Project Tracking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Enhanced Team Collaboration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Integrated GitHub Version Control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AI-Powered Analytical Insights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Transparent Progress Monitoring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Support for Multi-User Concurrency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Intuitive and Responsive User Interface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11" name="Rectangles 10"/>
            <p:cNvSpPr/>
            <p:nvPr>
              <p:custDataLst>
                <p:tags r:id="rId8"/>
              </p:custDataLst>
            </p:nvPr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chemeClr val="accent3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>
            <p:custDataLst>
              <p:tags r:id="rId9"/>
            </p:custDataLst>
          </p:nvPr>
        </p:nvGrpSpPr>
        <p:grpSpPr>
          <a:xfrm>
            <a:off x="4064635" y="1907540"/>
            <a:ext cx="3811270" cy="3556000"/>
            <a:chOff x="6401" y="3135"/>
            <a:chExt cx="6002" cy="5600"/>
          </a:xfrm>
        </p:grpSpPr>
        <p:pic>
          <p:nvPicPr>
            <p:cNvPr id="7" name="Picture 6" descr="new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22726"/>
            <a:stretch>
              <a:fillRect/>
            </a:stretch>
          </p:blipFill>
          <p:spPr>
            <a:xfrm>
              <a:off x="6850" y="4155"/>
              <a:ext cx="4863" cy="4580"/>
            </a:xfrm>
            <a:prstGeom prst="ellipse">
              <a:avLst/>
            </a:prstGeom>
          </p:spPr>
        </p:pic>
        <p:cxnSp>
          <p:nvCxnSpPr>
            <p:cNvPr id="12" name="Elbow Connector 11"/>
            <p:cNvCxnSpPr/>
            <p:nvPr>
              <p:custDataLst>
                <p:tags r:id="rId12"/>
              </p:custDataLst>
            </p:nvPr>
          </p:nvCxnSpPr>
          <p:spPr>
            <a:xfrm>
              <a:off x="6401" y="3135"/>
              <a:ext cx="1529" cy="1390"/>
            </a:xfrm>
            <a:prstGeom prst="bentConnector3">
              <a:avLst>
                <a:gd name="adj1" fmla="val 99738"/>
              </a:avLst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/>
            <p:nvPr>
              <p:custDataLst>
                <p:tags r:id="rId13"/>
              </p:custDataLst>
            </p:nvPr>
          </p:nvCxnSpPr>
          <p:spPr>
            <a:xfrm rot="10800000" flipV="1">
              <a:off x="10621" y="3179"/>
              <a:ext cx="1782" cy="1357"/>
            </a:xfrm>
            <a:prstGeom prst="bentConnector3">
              <a:avLst>
                <a:gd name="adj1" fmla="val 98989"/>
              </a:avLst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Literature Review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166360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1" name="Group 10"/>
          <p:cNvGrpSpPr/>
          <p:nvPr>
            <p:custDataLst>
              <p:tags r:id="rId1"/>
            </p:custDataLst>
          </p:nvPr>
        </p:nvGrpSpPr>
        <p:grpSpPr>
          <a:xfrm>
            <a:off x="328885" y="1807230"/>
            <a:ext cx="5675040" cy="3611225"/>
            <a:chOff x="5781" y="6469"/>
            <a:chExt cx="7546" cy="2961"/>
          </a:xfrm>
        </p:grpSpPr>
        <p:sp>
          <p:nvSpPr>
            <p:cNvPr id="12" name="Rectangles 11"/>
            <p:cNvSpPr/>
            <p:nvPr>
              <p:custDataLst>
                <p:tags r:id="rId2"/>
              </p:custDataLst>
            </p:nvPr>
          </p:nvSpPr>
          <p:spPr>
            <a:xfrm>
              <a:off x="7521" y="6482"/>
              <a:ext cx="5806" cy="2948"/>
            </a:xfrm>
            <a:prstGeom prst="rect">
              <a:avLst/>
            </a:prstGeom>
            <a:solidFill>
              <a:schemeClr val="accent3">
                <a:lumMod val="75000"/>
                <a:alpha val="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Pentagon 7"/>
            <p:cNvSpPr/>
            <p:nvPr>
              <p:custDataLst>
                <p:tags r:id="rId3"/>
              </p:custDataLst>
            </p:nvPr>
          </p:nvSpPr>
          <p:spPr>
            <a:xfrm>
              <a:off x="5781" y="7403"/>
              <a:ext cx="3404" cy="1030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20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Overview of </a:t>
              </a:r>
              <a:r>
                <a:rPr lang="en-US" sz="20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Existing System</a:t>
              </a:r>
              <a:endParaRPr lang="en-US" sz="2000" b="1" dirty="0">
                <a:latin typeface="Garamond" panose="02020404030301010803" charset="0"/>
                <a:cs typeface="Garamond" panose="02020404030301010803" charset="0"/>
                <a:sym typeface="+mn-ea"/>
              </a:endParaRPr>
            </a:p>
          </p:txBody>
        </p:sp>
        <p:sp>
          <p:nvSpPr>
            <p:cNvPr id="9" name="Text Box 8"/>
            <p:cNvSpPr txBox="1"/>
            <p:nvPr>
              <p:custDataLst>
                <p:tags r:id="rId4"/>
              </p:custDataLst>
            </p:nvPr>
          </p:nvSpPr>
          <p:spPr>
            <a:xfrm>
              <a:off x="8992" y="6469"/>
              <a:ext cx="4335" cy="293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Tools like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Jira, Trello, Asana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support task tracking and collaboration.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Research systems focus on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code sharing, communication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, not full project management.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Existing tools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lack role-specific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features and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custom workflows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for small teams</a:t>
              </a:r>
              <a:endParaRPr 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10" name="Group 9"/>
          <p:cNvGrpSpPr/>
          <p:nvPr>
            <p:custDataLst>
              <p:tags r:id="rId5"/>
            </p:custDataLst>
          </p:nvPr>
        </p:nvGrpSpPr>
        <p:grpSpPr>
          <a:xfrm>
            <a:off x="6244851" y="1754505"/>
            <a:ext cx="5707754" cy="3684270"/>
            <a:chOff x="5812" y="6482"/>
            <a:chExt cx="7515" cy="2948"/>
          </a:xfrm>
        </p:grpSpPr>
        <p:sp>
          <p:nvSpPr>
            <p:cNvPr id="13" name="Rectangles 12"/>
            <p:cNvSpPr/>
            <p:nvPr>
              <p:custDataLst>
                <p:tags r:id="rId6"/>
              </p:custDataLst>
            </p:nvPr>
          </p:nvSpPr>
          <p:spPr>
            <a:xfrm>
              <a:off x="7521" y="6482"/>
              <a:ext cx="5806" cy="2948"/>
            </a:xfrm>
            <a:prstGeom prst="rect">
              <a:avLst/>
            </a:prstGeom>
            <a:solidFill>
              <a:schemeClr val="accent5">
                <a:alpha val="0"/>
              </a:schemeClr>
            </a:solidFill>
            <a:ln w="25400">
              <a:solidFill>
                <a:srgbClr val="528D7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entagon 13"/>
            <p:cNvSpPr/>
            <p:nvPr>
              <p:custDataLst>
                <p:tags r:id="rId7"/>
              </p:custDataLst>
            </p:nvPr>
          </p:nvSpPr>
          <p:spPr>
            <a:xfrm>
              <a:off x="5812" y="7456"/>
              <a:ext cx="3518" cy="85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000" b="1">
                  <a:latin typeface="Garamond" panose="02020404030301010803" charset="0"/>
                  <a:cs typeface="Garamond" panose="02020404030301010803" charset="0"/>
                </a:rPr>
                <a:t>Relevant Theories &amp; Frameworks </a:t>
              </a:r>
              <a:endParaRPr lang="en-US" altLang="en-US" sz="20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5" name="Text Box 24"/>
            <p:cNvSpPr txBox="1"/>
            <p:nvPr>
              <p:custDataLst>
                <p:tags r:id="rId8"/>
              </p:custDataLst>
            </p:nvPr>
          </p:nvSpPr>
          <p:spPr>
            <a:xfrm>
              <a:off x="9228" y="6482"/>
              <a:ext cx="4099" cy="289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Agile SDLC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: Iterative development with feedback.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Scrum Framework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: Roles (Scrum Master, Developer), Sprints, Backlog.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Role-Based Access Control: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Manages feature access by user role.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MVC Architecture: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Structured code separation (Model-View-Controller).</a:t>
              </a:r>
              <a:endParaRPr 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Literature Review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076190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1" name="Group 10"/>
          <p:cNvGrpSpPr/>
          <p:nvPr>
            <p:custDataLst>
              <p:tags r:id="rId1"/>
            </p:custDataLst>
          </p:nvPr>
        </p:nvGrpSpPr>
        <p:grpSpPr>
          <a:xfrm>
            <a:off x="266065" y="1812945"/>
            <a:ext cx="5572760" cy="3611225"/>
            <a:chOff x="5917" y="6469"/>
            <a:chExt cx="7410" cy="2961"/>
          </a:xfrm>
        </p:grpSpPr>
        <p:sp>
          <p:nvSpPr>
            <p:cNvPr id="12" name="Rectangles 11"/>
            <p:cNvSpPr/>
            <p:nvPr>
              <p:custDataLst>
                <p:tags r:id="rId2"/>
              </p:custDataLst>
            </p:nvPr>
          </p:nvSpPr>
          <p:spPr>
            <a:xfrm>
              <a:off x="7521" y="6482"/>
              <a:ext cx="5806" cy="2948"/>
            </a:xfrm>
            <a:prstGeom prst="rect">
              <a:avLst/>
            </a:prstGeom>
            <a:solidFill>
              <a:schemeClr val="accent3">
                <a:lumMod val="75000"/>
                <a:alpha val="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Pentagon 7"/>
            <p:cNvSpPr/>
            <p:nvPr>
              <p:custDataLst>
                <p:tags r:id="rId3"/>
              </p:custDataLst>
            </p:nvPr>
          </p:nvSpPr>
          <p:spPr>
            <a:xfrm>
              <a:off x="5917" y="7251"/>
              <a:ext cx="3041" cy="1258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000" b="1">
                  <a:latin typeface="Garamond" panose="02020404030301010803" charset="0"/>
                  <a:cs typeface="Garamond" panose="02020404030301010803" charset="0"/>
                </a:rPr>
                <a:t>Extension and Contribution of This Study</a:t>
              </a:r>
              <a:endParaRPr lang="en-US" altLang="en-US" sz="20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9" name="Text Box 8"/>
            <p:cNvSpPr txBox="1"/>
            <p:nvPr>
              <p:custDataLst>
                <p:tags r:id="rId4"/>
              </p:custDataLst>
            </p:nvPr>
          </p:nvSpPr>
          <p:spPr>
            <a:xfrm>
              <a:off x="8957" y="6469"/>
              <a:ext cx="4370" cy="293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Tailored for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small teams 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and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startup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Adds 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GitHub integration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for repo creation and tracking.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Client feedback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loop feeds into backlog and sprint planning.</a:t>
              </a:r>
              <a:endParaRPr lang="en-US" altLang="en-US" sz="1600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Custom</a:t>
              </a:r>
              <a:r>
                <a:rPr lang="en-US" altLang="en-US" sz="1600" b="1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role management</a:t>
              </a:r>
              <a:r>
                <a:rPr lang="en-US" altLang="en-US" sz="1600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and report generation not available in most free tools.</a:t>
              </a:r>
              <a:endParaRPr 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10" name="Group 9"/>
          <p:cNvGrpSpPr/>
          <p:nvPr>
            <p:custDataLst>
              <p:tags r:id="rId5"/>
            </p:custDataLst>
          </p:nvPr>
        </p:nvGrpSpPr>
        <p:grpSpPr>
          <a:xfrm>
            <a:off x="6096000" y="1734820"/>
            <a:ext cx="5628005" cy="3684270"/>
            <a:chOff x="5917" y="6482"/>
            <a:chExt cx="7410" cy="2948"/>
          </a:xfrm>
        </p:grpSpPr>
        <p:sp>
          <p:nvSpPr>
            <p:cNvPr id="13" name="Rectangles 12"/>
            <p:cNvSpPr/>
            <p:nvPr>
              <p:custDataLst>
                <p:tags r:id="rId6"/>
              </p:custDataLst>
            </p:nvPr>
          </p:nvSpPr>
          <p:spPr>
            <a:xfrm>
              <a:off x="7521" y="6482"/>
              <a:ext cx="5806" cy="2948"/>
            </a:xfrm>
            <a:prstGeom prst="rect">
              <a:avLst/>
            </a:prstGeom>
            <a:solidFill>
              <a:schemeClr val="accent5">
                <a:alpha val="0"/>
              </a:schemeClr>
            </a:solidFill>
            <a:ln w="25400">
              <a:solidFill>
                <a:srgbClr val="528D75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en-US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entagon 13"/>
            <p:cNvSpPr/>
            <p:nvPr>
              <p:custDataLst>
                <p:tags r:id="rId7"/>
              </p:custDataLst>
            </p:nvPr>
          </p:nvSpPr>
          <p:spPr>
            <a:xfrm>
              <a:off x="5917" y="7459"/>
              <a:ext cx="2998" cy="107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000" b="1">
                  <a:latin typeface="Garamond" panose="02020404030301010803" charset="0"/>
                  <a:cs typeface="Garamond" panose="02020404030301010803" charset="0"/>
                </a:rPr>
                <a:t>Limitations in Current Solutions</a:t>
              </a:r>
              <a:endParaRPr lang="en-US" altLang="en-US" sz="20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25" name="Text Box 24"/>
            <p:cNvSpPr txBox="1"/>
            <p:nvPr>
              <p:custDataLst>
                <p:tags r:id="rId8"/>
              </p:custDataLst>
            </p:nvPr>
          </p:nvSpPr>
          <p:spPr>
            <a:xfrm>
              <a:off x="9017" y="6513"/>
              <a:ext cx="4310" cy="289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Generic and 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costly platforms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 with limited free access.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Lack of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 custom role-based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 workflows.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No integrated 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feedback-to-backlog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 pipeline.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Limited 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GitHub automation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 support.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 marL="285750" indent="-285750">
                <a:lnSpc>
                  <a:spcPct val="100000"/>
                </a:lnSpc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Poor fit for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 small 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or </a:t>
              </a:r>
              <a:r>
                <a:rPr lang="en-US" altLang="en-US" sz="1600" b="1">
                  <a:latin typeface="Segoe UI" panose="020B0502040204020203" charset="0"/>
                  <a:cs typeface="Segoe UI" panose="020B0502040204020203" charset="0"/>
                  <a:sym typeface="+mn-ea"/>
                </a:rPr>
                <a:t>mid-size</a:t>
              </a: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  <a:sym typeface="+mn-ea"/>
                </a:rPr>
                <a:t> project teams.</a:t>
              </a:r>
              <a:endParaRPr 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99427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925830" y="1292860"/>
            <a:ext cx="4906645" cy="4678680"/>
            <a:chOff x="1320" y="2360"/>
            <a:chExt cx="4785" cy="7368"/>
          </a:xfrm>
        </p:grpSpPr>
        <p:sp>
          <p:nvSpPr>
            <p:cNvPr id="14" name="Rectangles 13"/>
            <p:cNvSpPr/>
            <p:nvPr/>
          </p:nvSpPr>
          <p:spPr>
            <a:xfrm>
              <a:off x="1320" y="2360"/>
              <a:ext cx="4785" cy="19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Current Challenges</a:t>
              </a:r>
              <a:endParaRPr lang="en-US" sz="2400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321" y="4893"/>
              <a:ext cx="4784" cy="4835"/>
            </a:xfrm>
            <a:prstGeom prst="rect">
              <a:avLst/>
            </a:prstGeom>
            <a:solidFill>
              <a:schemeClr val="accent5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>
                <a:buFont typeface="Arial" panose="020B0604020202020204"/>
                <a:buNone/>
              </a:pPr>
              <a:endParaRPr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Fragmented Workflows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Lack of Real-Time Visibility</a:t>
              </a:r>
              <a:endParaRPr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Poor Communication and Collaboration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Inefficient Task Management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Difficulty in Tracking Dependencies</a:t>
              </a:r>
              <a:endParaRPr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Difficulty in Managing Remote Teams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Inadequate Feedback Mechanisms</a:t>
              </a:r>
              <a:endParaRPr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Difficulty in Measuring Team Performance</a:t>
              </a:r>
              <a:endParaRPr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Inefficient Time Tracking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Poor Onboarding for New Team Members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endParaRPr 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16" name="Rectangles 15"/>
            <p:cNvSpPr/>
            <p:nvPr/>
          </p:nvSpPr>
          <p:spPr>
            <a:xfrm>
              <a:off x="1321" y="4423"/>
              <a:ext cx="4784" cy="380"/>
            </a:xfrm>
            <a:prstGeom prst="rect">
              <a:avLst/>
            </a:prstGeom>
            <a:solidFill>
              <a:schemeClr val="accent5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16980" y="1292860"/>
            <a:ext cx="4955540" cy="4678680"/>
            <a:chOff x="1320" y="2360"/>
            <a:chExt cx="4785" cy="7368"/>
          </a:xfrm>
        </p:grpSpPr>
        <p:sp>
          <p:nvSpPr>
            <p:cNvPr id="10" name="Rectangles 9"/>
            <p:cNvSpPr/>
            <p:nvPr/>
          </p:nvSpPr>
          <p:spPr>
            <a:xfrm>
              <a:off x="1320" y="2360"/>
              <a:ext cx="4785" cy="19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Why important?</a:t>
              </a:r>
              <a:endParaRPr lang="en-US" sz="2400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321" y="4901"/>
              <a:ext cx="4784" cy="4827"/>
            </a:xfrm>
            <a:prstGeom prst="rect">
              <a:avLst/>
            </a:prstGeom>
            <a:solidFill>
              <a:schemeClr val="accent3">
                <a:lumMod val="75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>
                <a:buFont typeface="Arial" panose="020B0604020202020204"/>
                <a:buNone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 Direct impact on project outcomes: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Delays and budget overruns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Quality issues from miscommunication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Low team morale from administrative burden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Difficult knowledge transfer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Inconsistent stakeholder reporting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buFont typeface="Wingdings" panose="05000000000000000000" charset="0"/>
                <a:buChar char="§"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Critical need for cohesive tools in distributed 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  <a:sym typeface="+mn-ea"/>
              </a:endParaRPr>
            </a:p>
            <a:p>
              <a:pPr indent="0">
                <a:buFont typeface="Wingdings" panose="05000000000000000000" charset="0"/>
                <a:buNone/>
              </a:pPr>
              <a:r>
                <a:rPr lang="en-US" altLang="en-US" dirty="0">
                  <a:latin typeface="Segoe UI" panose="020B0502040204020203" charset="0"/>
                  <a:cs typeface="Segoe UI" panose="020B0502040204020203" charset="0"/>
                  <a:sym typeface="+mn-ea"/>
                </a:rPr>
                <a:t>   environments</a:t>
              </a:r>
              <a:endParaRPr lang="en-US" altLang="en-US" dirty="0">
                <a:latin typeface="Segoe UI" panose="020B0502040204020203" charset="0"/>
                <a:cs typeface="Segoe UI" panose="020B0502040204020203" charset="0"/>
              </a:endParaRPr>
            </a:p>
            <a:p>
              <a:pPr marL="171450" indent="-171450">
                <a:buFont typeface="Wingdings" panose="05000000000000000000" charset="0"/>
                <a:buChar char="§"/>
              </a:pPr>
              <a:endParaRPr lang="en-US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320" y="4423"/>
              <a:ext cx="4784" cy="380"/>
            </a:xfrm>
            <a:prstGeom prst="rect">
              <a:avLst/>
            </a:prstGeom>
            <a:solidFill>
              <a:schemeClr val="accent3">
                <a:lumMod val="7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5944235" y="2219325"/>
            <a:ext cx="4979035" cy="348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838200" y="2356485"/>
            <a:ext cx="4979035" cy="3345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ptos Serif" panose="02020604070405020304" pitchFamily="18" charset="0"/>
                <a:ea typeface="+mn-ea"/>
                <a:cs typeface="Aptos Serif" panose="0202060407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956945" y="1216660"/>
            <a:ext cx="3877945" cy="4666615"/>
            <a:chOff x="1320" y="2360"/>
            <a:chExt cx="4785" cy="7367"/>
          </a:xfrm>
        </p:grpSpPr>
        <p:sp>
          <p:nvSpPr>
            <p:cNvPr id="8" name="Rectangles 7"/>
            <p:cNvSpPr/>
            <p:nvPr/>
          </p:nvSpPr>
          <p:spPr>
            <a:xfrm>
              <a:off x="1320" y="2360"/>
              <a:ext cx="4785" cy="2189"/>
            </a:xfrm>
            <a:prstGeom prst="rect">
              <a:avLst/>
            </a:prstGeom>
            <a:solidFill>
              <a:srgbClr val="9F986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What </a:t>
              </a:r>
              <a:r>
                <a:rPr 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G</a:t>
              </a:r>
              <a:r>
                <a:rPr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ap </a:t>
              </a:r>
              <a:r>
                <a:rPr 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D</a:t>
              </a:r>
              <a:r>
                <a:rPr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oes </a:t>
              </a:r>
              <a:r>
                <a:rPr lang="en-US"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The System F</a:t>
              </a:r>
              <a:r>
                <a:rPr sz="2400" b="1" dirty="0">
                  <a:latin typeface="Garamond" panose="02020404030301010803" charset="0"/>
                  <a:cs typeface="Garamond" panose="02020404030301010803" charset="0"/>
                  <a:sym typeface="+mn-ea"/>
                </a:rPr>
                <a:t>ill?</a:t>
              </a:r>
              <a:endParaRPr lang="en-US" sz="2400" b="1">
                <a:latin typeface="Garamond" panose="02020404030301010803" charset="0"/>
                <a:cs typeface="Garamond" panose="02020404030301010803" charset="0"/>
              </a:endParaRP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321" y="5231"/>
              <a:ext cx="4784" cy="4497"/>
            </a:xfrm>
            <a:prstGeom prst="rect">
              <a:avLst/>
            </a:prstGeom>
            <a:solidFill>
              <a:srgbClr val="9F9868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Centralized Project Workspace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Real-Time Project Insights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Built-in Team Communication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Role-Based Task Management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Project Knowledge Repository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Automated Report Generation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End-to-End Traceability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Smart Resource Allocation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External Tool Integration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§"/>
              </a:pPr>
              <a:r>
                <a:rPr lang="en-US" altLang="en-US" sz="1600">
                  <a:latin typeface="Segoe UI" panose="020B0502040204020203" charset="0"/>
                  <a:cs typeface="Segoe UI" panose="020B0502040204020203" charset="0"/>
                </a:rPr>
                <a:t> Proactive Alerts and Notifications</a:t>
              </a:r>
              <a:endParaRPr lang="en-US" altLang="en-US" sz="160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321" y="4700"/>
              <a:ext cx="4784" cy="380"/>
            </a:xfrm>
            <a:prstGeom prst="rect">
              <a:avLst/>
            </a:prstGeom>
            <a:solidFill>
              <a:srgbClr val="9F9868">
                <a:alpha val="61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8" name="Picture 17" descr="imag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9435" y="1715770"/>
            <a:ext cx="5853430" cy="3571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</a:fld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0" y="3429635"/>
            <a:ext cx="2459355" cy="554990"/>
          </a:xfrm>
          <a:prstGeom prst="homePlate">
            <a:avLst/>
          </a:prstGeom>
          <a:solidFill>
            <a:srgbClr val="7396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latin typeface="Garamond" panose="02020404030301010803" charset="0"/>
                <a:cs typeface="Garamond" panose="02020404030301010803" charset="0"/>
                <a:sym typeface="+mn-ea"/>
              </a:rPr>
              <a:t>System Architecture</a:t>
            </a:r>
            <a:endParaRPr lang="en-US">
              <a:latin typeface="Garamond" panose="02020404030301010803" charset="0"/>
              <a:cs typeface="Garamond" panose="02020404030301010803" charset="0"/>
            </a:endParaRPr>
          </a:p>
        </p:txBody>
      </p:sp>
      <p:pic>
        <p:nvPicPr>
          <p:cNvPr id="7" name="Content Placeholder 6" descr="System Architecture.drawi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7965" y="941705"/>
            <a:ext cx="7467600" cy="561086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257165" cy="365125"/>
          </a:xfrm>
        </p:spPr>
        <p:txBody>
          <a:bodyPr/>
          <a:p>
            <a:pPr algn="l">
              <a:lnSpc>
                <a:spcPct val="130000"/>
              </a:lnSpc>
            </a:pPr>
            <a:r>
              <a:rPr lang="en-US" altLang="en-US" dirty="0">
                <a:sym typeface="+mn-ea"/>
              </a:rPr>
              <a:t>Cloud-Based System to Facilitate Software Project Tracking and Collaboration</a:t>
            </a: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10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11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12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13.xml><?xml version="1.0" encoding="utf-8"?>
<p:tagLst xmlns:p="http://schemas.openxmlformats.org/presentationml/2006/main">
  <p:tag name="KSO_WM_DIAGRAM_VIRTUALLY_FRAME" val="{&quot;height&quot;:290.05,&quot;left&quot;:19.15,&quot;top&quot;:157.5,&quot;width&quot;:919.65}"/>
</p:tagLst>
</file>

<file path=ppt/tags/tag14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15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16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17.xml><?xml version="1.0" encoding="utf-8"?>
<p:tagLst xmlns:p="http://schemas.openxmlformats.org/presentationml/2006/main">
  <p:tag name="KSO_WM_DIAGRAM_VIRTUALLY_FRAME" val="{&quot;height&quot;:290.05,&quot;left&quot;:19.15,&quot;top&quot;:157.5,&quot;width&quot;:919.65}"/>
</p:tagLst>
</file>

<file path=ppt/tags/tag18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19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2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20.xml><?xml version="1.0" encoding="utf-8"?>
<p:tagLst xmlns:p="http://schemas.openxmlformats.org/presentationml/2006/main">
  <p:tag name="KSO_WM_DIAGRAM_VIRTUALLY_FRAME" val="{&quot;height&quot;:303.6,&quot;left&quot;:19.15,&quot;top&quot;:144,&quot;width&quot;:919.65}"/>
</p:tagLst>
</file>

<file path=ppt/tags/tag21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2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3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4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5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6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7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8.xml><?xml version="1.0" encoding="utf-8"?>
<p:tagLst xmlns:p="http://schemas.openxmlformats.org/presentationml/2006/main">
  <p:tag name="KSO_WM_DIAGRAM_VIRTUALLY_FRAME" val="{&quot;height&quot;:310.95,&quot;left&quot;:19.15,&quot;top&quot;:136.6,&quot;width&quot;:919.65}"/>
</p:tagLst>
</file>

<file path=ppt/tags/tag29.xml><?xml version="1.0" encoding="utf-8"?>
<p:tagLst xmlns:p="http://schemas.openxmlformats.org/presentationml/2006/main">
  <p:tag name="KSO_WM_DIAGRAM_VIRTUALLY_FRAME" val="{&quot;height&quot;:360.35,&quot;left&quot;:25.048913043478247,&quot;top&quot;:123.6,&quot;width&quot;:748.0010869565218}"/>
</p:tagLst>
</file>

<file path=ppt/tags/tag3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30.xml><?xml version="1.0" encoding="utf-8"?>
<p:tagLst xmlns:p="http://schemas.openxmlformats.org/presentationml/2006/main">
  <p:tag name="KSO_WM_DIAGRAM_VIRTUALLY_FRAME" val="{&quot;height&quot;:360.35,&quot;left&quot;:25.048913043478247,&quot;top&quot;:123.6,&quot;width&quot;:748.0010869565218}"/>
</p:tagLst>
</file>

<file path=ppt/tags/tag31.xml><?xml version="1.0" encoding="utf-8"?>
<p:tagLst xmlns:p="http://schemas.openxmlformats.org/presentationml/2006/main">
  <p:tag name="KSO_WM_DIAGRAM_VIRTUALLY_FRAME" val="{&quot;height&quot;:360.35,&quot;left&quot;:25.048913043478247,&quot;top&quot;:123.6,&quot;width&quot;:748.0010869565218}"/>
</p:tagLst>
</file>

<file path=ppt/tags/tag32.xml><?xml version="1.0" encoding="utf-8"?>
<p:tagLst xmlns:p="http://schemas.openxmlformats.org/presentationml/2006/main">
  <p:tag name="KSO_WM_DIAGRAM_VIRTUALLY_FRAME" val="{&quot;height&quot;:360.35,&quot;left&quot;:25.048913043478247,&quot;top&quot;:123.6,&quot;width&quot;:748.0010869565218}"/>
</p:tagLst>
</file>

<file path=ppt/tags/tag33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4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5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6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7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8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39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4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40.xml><?xml version="1.0" encoding="utf-8"?>
<p:tagLst xmlns:p="http://schemas.openxmlformats.org/presentationml/2006/main">
  <p:tag name="KSO_WM_DIAGRAM_VIRTUALLY_FRAME" val="{&quot;height&quot;:228.2,&quot;left&quot;:25.048913043478247,&quot;top&quot;:255.75,&quot;width&quot;:748.0010869565218}"/>
</p:tagLst>
</file>

<file path=ppt/tags/tag41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2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3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4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5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6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7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8.xml><?xml version="1.0" encoding="utf-8"?>
<p:tagLst xmlns:p="http://schemas.openxmlformats.org/presentationml/2006/main">
  <p:tag name="KSO_WM_DIAGRAM_VIRTUALLY_FRAME" val="{&quot;height&quot;:360.55,&quot;left&quot;:413.7,&quot;top&quot;:125.2,&quot;width&quot;:532.1}"/>
</p:tagLst>
</file>

<file path=ppt/tags/tag49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50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1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2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3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4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5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6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7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8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59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6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60.xml><?xml version="1.0" encoding="utf-8"?>
<p:tagLst xmlns:p="http://schemas.openxmlformats.org/presentationml/2006/main">
  <p:tag name="KSO_WM_DIAGRAM_VIRTUALLY_FRAME" val="{&quot;height&quot;:361.15,&quot;left&quot;:27.85,&quot;top&quot;:97.7,&quot;width&quot;:911.15}"/>
</p:tagLst>
</file>

<file path=ppt/tags/tag7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8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ags/tag9.xml><?xml version="1.0" encoding="utf-8"?>
<p:tagLst xmlns:p="http://schemas.openxmlformats.org/presentationml/2006/main">
  <p:tag name="KSO_WM_DIAGRAM_VIRTUALLY_FRAME" val="{&quot;height&quot;:376.8,&quot;left&quot;:24.6,&quot;top&quot;:105.1,&quot;width&quot;:911.15}"/>
</p:tagLst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61.xml><?xml version="1.0" encoding="utf-8"?>
<ds:datastoreItem xmlns:ds="http://schemas.openxmlformats.org/officeDocument/2006/customXml" ds:itemID="{1895D74D-26D7-49C9-8A36-D41CC0C55BBA}">
  <ds:schemaRefs/>
</ds:datastoreItem>
</file>

<file path=customXml/itemProps62.xml><?xml version="1.0" encoding="utf-8"?>
<ds:datastoreItem xmlns:ds="http://schemas.openxmlformats.org/officeDocument/2006/customXml" ds:itemID="{1C8431F2-A5DE-4862-B389-24C8222A4BD2}">
  <ds:schemaRefs/>
</ds:datastoreItem>
</file>

<file path=customXml/itemProps63.xml><?xml version="1.0" encoding="utf-8"?>
<ds:datastoreItem xmlns:ds="http://schemas.openxmlformats.org/officeDocument/2006/customXml" ds:itemID="{0B5078F9-D130-4E79-8F07-E7E78050717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0</TotalTime>
  <Words>11626</Words>
  <Application>WPS Presentation</Application>
  <PresentationFormat>Widescreen</PresentationFormat>
  <Paragraphs>552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6" baseType="lpstr">
      <vt:lpstr>Arial</vt:lpstr>
      <vt:lpstr>SimSun</vt:lpstr>
      <vt:lpstr>Wingdings</vt:lpstr>
      <vt:lpstr>Aptos SemiBold</vt:lpstr>
      <vt:lpstr>Segoe UI Semibold</vt:lpstr>
      <vt:lpstr>Aptos</vt:lpstr>
      <vt:lpstr>Segoe UI</vt:lpstr>
      <vt:lpstr>Aptos Serif</vt:lpstr>
      <vt:lpstr>Times New Roman</vt:lpstr>
      <vt:lpstr>Bebas</vt:lpstr>
      <vt:lpstr>Segoe Print</vt:lpstr>
      <vt:lpstr>Gill Sans</vt:lpstr>
      <vt:lpstr>Posterama (Headings)</vt:lpstr>
      <vt:lpstr>Garamond</vt:lpstr>
      <vt:lpstr>Arial</vt:lpstr>
      <vt:lpstr>Wingdings</vt:lpstr>
      <vt:lpstr>Calibri</vt:lpstr>
      <vt:lpstr>Microsoft YaHei</vt:lpstr>
      <vt:lpstr>Arial Unicode MS</vt:lpstr>
      <vt:lpstr>Gill Sans MT</vt:lpstr>
      <vt:lpstr>Office Theme</vt:lpstr>
      <vt:lpstr>1_Office Theme</vt:lpstr>
      <vt:lpstr>Development of a Cloud-Based System to Facilitate Software Project Tracking and Collaboration</vt:lpstr>
      <vt:lpstr>Content</vt:lpstr>
      <vt:lpstr>Introduction </vt:lpstr>
      <vt:lpstr>Introduction </vt:lpstr>
      <vt:lpstr>Literature Review</vt:lpstr>
      <vt:lpstr>Literature Review</vt:lpstr>
      <vt:lpstr>Problem Statement</vt:lpstr>
      <vt:lpstr>Problem Statement</vt:lpstr>
      <vt:lpstr>System Design</vt:lpstr>
      <vt:lpstr>System Design</vt:lpstr>
      <vt:lpstr>System Design</vt:lpstr>
      <vt:lpstr>System Design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User Interface &amp; Features</vt:lpstr>
      <vt:lpstr>Implementation</vt:lpstr>
      <vt:lpstr>Implementation</vt:lpstr>
      <vt:lpstr>Testing &amp; Debugging</vt:lpstr>
      <vt:lpstr>Deployment &amp; Hosting</vt:lpstr>
      <vt:lpstr>Results &amp; Findings</vt:lpstr>
      <vt:lpstr>Results &amp; Findings</vt:lpstr>
      <vt:lpstr>Limitations &amp; Challenges </vt:lpstr>
      <vt:lpstr>Conclusion &amp; Future Work </vt:lpstr>
      <vt:lpstr>References</vt:lpstr>
      <vt:lpstr>Q&amp;A /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Abu Sayed Mostafizur Rahman</dc:creator>
  <cp:lastModifiedBy>Aulad Hossen</cp:lastModifiedBy>
  <cp:revision>38</cp:revision>
  <dcterms:created xsi:type="dcterms:W3CDTF">2025-03-13T21:31:00Z</dcterms:created>
  <dcterms:modified xsi:type="dcterms:W3CDTF">2025-07-12T01:49:42Z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A6AED0DBEDE14ACA8DE66CDD997BC0FB_13</vt:lpwstr>
  </property>
  <property fmtid="{D5CDD505-2E9C-101B-9397-08002B2CF9AE}" pid="4" name="KSOProductBuildVer">
    <vt:lpwstr>1033-12.2.0.21931</vt:lpwstr>
  </property>
</Properties>
</file>